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panose="020F0502020204030204" pitchFamily="2" charset="0"/>
      <p:regular r:id="rId13"/>
    </p:embeddedFont>
    <p:embeddedFont>
      <p:font typeface="Consolas" panose="020B0609020204030204" pitchFamily="49"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919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9932" y="189570"/>
            <a:ext cx="5233639" cy="7850459"/>
          </a:xfrm>
          <a:prstGeom prst="rect">
            <a:avLst/>
          </a:prstGeom>
        </p:spPr>
      </p:pic>
      <p:sp>
        <p:nvSpPr>
          <p:cNvPr id="3" name="Text 0"/>
          <p:cNvSpPr/>
          <p:nvPr/>
        </p:nvSpPr>
        <p:spPr>
          <a:xfrm>
            <a:off x="6367462" y="1627822"/>
            <a:ext cx="73818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Customer Shopping Behavior Analysis</a:t>
            </a:r>
            <a:endParaRPr lang="en-US" sz="3850" dirty="0"/>
          </a:p>
        </p:txBody>
      </p:sp>
      <p:sp>
        <p:nvSpPr>
          <p:cNvPr id="4" name="Text 1"/>
          <p:cNvSpPr/>
          <p:nvPr/>
        </p:nvSpPr>
        <p:spPr>
          <a:xfrm>
            <a:off x="6367462" y="3182183"/>
            <a:ext cx="7381875" cy="21145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This project delves into customer shopping behavior using transactional data from 3,900 purchases. Our primary objective is to unearth actionable insights into spending patterns, customer segmentation, product preferences, and subscription behaviors. These insights will serve as a foundation for guiding strategic business decisions, optimizing marketing efforts, and enhancing overall customer experience.</a:t>
            </a:r>
            <a:endParaRPr lang="en-US" sz="1700" dirty="0"/>
          </a:p>
        </p:txBody>
      </p:sp>
      <p:sp>
        <p:nvSpPr>
          <p:cNvPr id="5" name="Text 2"/>
          <p:cNvSpPr/>
          <p:nvPr/>
        </p:nvSpPr>
        <p:spPr>
          <a:xfrm>
            <a:off x="6367462" y="5544503"/>
            <a:ext cx="7381875"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By analyzing a comprehensive dataset, we aim to provide a holistic view of our customer base, enabling more targeted and effective strategies across various business functions.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1167" y="780693"/>
            <a:ext cx="5624989" cy="528638"/>
          </a:xfrm>
          <a:prstGeom prst="rect">
            <a:avLst/>
          </a:prstGeom>
          <a:noFill/>
          <a:ln/>
        </p:spPr>
        <p:txBody>
          <a:bodyPr wrap="none" lIns="0" tIns="0" rIns="0" bIns="0" rtlCol="0" anchor="t"/>
          <a:lstStyle/>
          <a:p>
            <a:pPr marL="0" indent="0" algn="l">
              <a:lnSpc>
                <a:spcPts val="4150"/>
              </a:lnSpc>
              <a:buNone/>
            </a:pPr>
            <a:r>
              <a:rPr lang="en-US" sz="3300" b="1" dirty="0">
                <a:solidFill>
                  <a:srgbClr val="F0FCFF"/>
                </a:solidFill>
                <a:latin typeface="Spline Sans Bold" pitchFamily="34" charset="0"/>
                <a:ea typeface="Spline Sans Bold" pitchFamily="34" charset="-122"/>
                <a:cs typeface="Spline Sans Bold" pitchFamily="34" charset="-120"/>
              </a:rPr>
              <a:t>Business Recommendations</a:t>
            </a:r>
            <a:endParaRPr lang="en-US" sz="3300" dirty="0"/>
          </a:p>
        </p:txBody>
      </p:sp>
      <p:sp>
        <p:nvSpPr>
          <p:cNvPr id="3" name="Text 1"/>
          <p:cNvSpPr/>
          <p:nvPr/>
        </p:nvSpPr>
        <p:spPr>
          <a:xfrm>
            <a:off x="761167" y="1689854"/>
            <a:ext cx="13108067" cy="608648"/>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Based on our comprehensive analysis, we propose the following strategic recommendations to optimize business performance and enhance customer engagement.</a:t>
            </a:r>
            <a:endParaRPr lang="en-US" sz="14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485" y="2518410"/>
            <a:ext cx="285393" cy="285393"/>
          </a:xfrm>
          <a:prstGeom prst="rect">
            <a:avLst/>
          </a:prstGeom>
        </p:spPr>
      </p:pic>
      <p:sp>
        <p:nvSpPr>
          <p:cNvPr id="5" name="Text 2"/>
          <p:cNvSpPr/>
          <p:nvPr/>
        </p:nvSpPr>
        <p:spPr>
          <a:xfrm>
            <a:off x="1379577" y="2512576"/>
            <a:ext cx="2114550" cy="264319"/>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Boost Subscriptions</a:t>
            </a:r>
            <a:endParaRPr lang="en-US" sz="1650" dirty="0"/>
          </a:p>
        </p:txBody>
      </p:sp>
      <p:sp>
        <p:nvSpPr>
          <p:cNvPr id="6" name="Text 3"/>
          <p:cNvSpPr/>
          <p:nvPr/>
        </p:nvSpPr>
        <p:spPr>
          <a:xfrm>
            <a:off x="1379577" y="2891076"/>
            <a:ext cx="12489656" cy="304324"/>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Implement targeted campaigns promoting exclusive benefits for subscribers to increase conversion rates and recurring revenue.</a:t>
            </a:r>
            <a:endParaRPr lang="en-US" sz="14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485" y="3581757"/>
            <a:ext cx="285393" cy="285393"/>
          </a:xfrm>
          <a:prstGeom prst="rect">
            <a:avLst/>
          </a:prstGeom>
        </p:spPr>
      </p:pic>
      <p:sp>
        <p:nvSpPr>
          <p:cNvPr id="8" name="Text 4"/>
          <p:cNvSpPr/>
          <p:nvPr/>
        </p:nvSpPr>
        <p:spPr>
          <a:xfrm>
            <a:off x="1379577" y="3575923"/>
            <a:ext cx="2763560" cy="264319"/>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Customer Loyalty Programs</a:t>
            </a:r>
            <a:endParaRPr lang="en-US" sz="1650" dirty="0"/>
          </a:p>
        </p:txBody>
      </p:sp>
      <p:sp>
        <p:nvSpPr>
          <p:cNvPr id="9" name="Text 5"/>
          <p:cNvSpPr/>
          <p:nvPr/>
        </p:nvSpPr>
        <p:spPr>
          <a:xfrm>
            <a:off x="1379577" y="3954423"/>
            <a:ext cx="12489656" cy="304324"/>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Develop and launch robust loyalty programs to reward repeat buyers, encouraging them to transition into the "Loyal" customer segment.</a:t>
            </a:r>
            <a:endParaRPr lang="en-US" sz="14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2485" y="4645104"/>
            <a:ext cx="285393" cy="285393"/>
          </a:xfrm>
          <a:prstGeom prst="rect">
            <a:avLst/>
          </a:prstGeom>
        </p:spPr>
      </p:pic>
      <p:sp>
        <p:nvSpPr>
          <p:cNvPr id="11" name="Text 6"/>
          <p:cNvSpPr/>
          <p:nvPr/>
        </p:nvSpPr>
        <p:spPr>
          <a:xfrm>
            <a:off x="1379577" y="4639270"/>
            <a:ext cx="2295287" cy="264319"/>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Review Discount Policy</a:t>
            </a:r>
            <a:endParaRPr lang="en-US" sz="1650" dirty="0"/>
          </a:p>
        </p:txBody>
      </p:sp>
      <p:sp>
        <p:nvSpPr>
          <p:cNvPr id="12" name="Text 7"/>
          <p:cNvSpPr/>
          <p:nvPr/>
        </p:nvSpPr>
        <p:spPr>
          <a:xfrm>
            <a:off x="1379577" y="5017770"/>
            <a:ext cx="12489656" cy="304324"/>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Strategically re-evaluate discount policies to balance sales boosts with margin control, ensuring profitability while attracting customers.</a:t>
            </a:r>
            <a:endParaRPr lang="en-US" sz="14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485" y="5708452"/>
            <a:ext cx="285393" cy="285393"/>
          </a:xfrm>
          <a:prstGeom prst="rect">
            <a:avLst/>
          </a:prstGeom>
        </p:spPr>
      </p:pic>
      <p:sp>
        <p:nvSpPr>
          <p:cNvPr id="14" name="Text 8"/>
          <p:cNvSpPr/>
          <p:nvPr/>
        </p:nvSpPr>
        <p:spPr>
          <a:xfrm>
            <a:off x="1379577" y="5702618"/>
            <a:ext cx="2114550" cy="264319"/>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Product Positioning</a:t>
            </a:r>
            <a:endParaRPr lang="en-US" sz="1650" dirty="0"/>
          </a:p>
        </p:txBody>
      </p:sp>
      <p:sp>
        <p:nvSpPr>
          <p:cNvPr id="15" name="Text 9"/>
          <p:cNvSpPr/>
          <p:nvPr/>
        </p:nvSpPr>
        <p:spPr>
          <a:xfrm>
            <a:off x="1379577" y="6081117"/>
            <a:ext cx="12489656" cy="304324"/>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Highlight top-rated and best-selling products in marketing campaigns and store layouts to capitalize on their proven appeal.</a:t>
            </a:r>
            <a:endParaRPr lang="en-US" sz="1450" dirty="0"/>
          </a:p>
        </p:txBody>
      </p:sp>
      <p:pic>
        <p:nvPicPr>
          <p:cNvPr id="16"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485" y="6771799"/>
            <a:ext cx="285393" cy="285393"/>
          </a:xfrm>
          <a:prstGeom prst="rect">
            <a:avLst/>
          </a:prstGeom>
        </p:spPr>
      </p:pic>
      <p:sp>
        <p:nvSpPr>
          <p:cNvPr id="17" name="Text 10"/>
          <p:cNvSpPr/>
          <p:nvPr/>
        </p:nvSpPr>
        <p:spPr>
          <a:xfrm>
            <a:off x="1379577" y="6765965"/>
            <a:ext cx="2114550" cy="264319"/>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Targeted Marketing</a:t>
            </a:r>
            <a:endParaRPr lang="en-US" sz="1650" dirty="0"/>
          </a:p>
        </p:txBody>
      </p:sp>
      <p:sp>
        <p:nvSpPr>
          <p:cNvPr id="18" name="Text 11"/>
          <p:cNvSpPr/>
          <p:nvPr/>
        </p:nvSpPr>
        <p:spPr>
          <a:xfrm>
            <a:off x="1379577" y="7144464"/>
            <a:ext cx="12489656" cy="304324"/>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Focus marketing efforts on high-revenue age groups and customers who prefer express shipping, leveraging their demonstrated spending power.</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63987" y="318968"/>
            <a:ext cx="4561880" cy="322183"/>
          </a:xfrm>
          <a:prstGeom prst="rect">
            <a:avLst/>
          </a:prstGeom>
          <a:noFill/>
          <a:ln/>
        </p:spPr>
        <p:txBody>
          <a:bodyPr wrap="none" lIns="0" tIns="0" rIns="0" bIns="0" rtlCol="0" anchor="t"/>
          <a:lstStyle/>
          <a:p>
            <a:pPr marL="0" indent="0" algn="l">
              <a:lnSpc>
                <a:spcPts val="2500"/>
              </a:lnSpc>
              <a:buNone/>
            </a:pPr>
            <a:r>
              <a:rPr lang="en-US" sz="2000" b="1" dirty="0">
                <a:solidFill>
                  <a:srgbClr val="F0FCFF"/>
                </a:solidFill>
                <a:latin typeface="Spline Sans Bold" pitchFamily="34" charset="0"/>
                <a:ea typeface="Spline Sans Bold" pitchFamily="34" charset="-122"/>
                <a:cs typeface="Spline Sans Bold" pitchFamily="34" charset="-120"/>
              </a:rPr>
              <a:t>Project Overview &amp; Dataset Summary</a:t>
            </a:r>
            <a:endParaRPr lang="en-US" sz="2000" dirty="0"/>
          </a:p>
        </p:txBody>
      </p:sp>
      <p:sp>
        <p:nvSpPr>
          <p:cNvPr id="3" name="Shape 1"/>
          <p:cNvSpPr/>
          <p:nvPr/>
        </p:nvSpPr>
        <p:spPr>
          <a:xfrm>
            <a:off x="463987" y="873085"/>
            <a:ext cx="6793230" cy="864037"/>
          </a:xfrm>
          <a:prstGeom prst="roundRect">
            <a:avLst>
              <a:gd name="adj" fmla="val 8466"/>
            </a:avLst>
          </a:prstGeom>
          <a:solidFill>
            <a:srgbClr val="0A081B">
              <a:alpha val="75000"/>
            </a:srgbClr>
          </a:solidFill>
          <a:ln w="15240">
            <a:solidFill>
              <a:srgbClr val="16FFBB"/>
            </a:solidFill>
            <a:prstDash val="solid"/>
          </a:ln>
        </p:spPr>
      </p:sp>
      <p:sp>
        <p:nvSpPr>
          <p:cNvPr id="4" name="Shape 2"/>
          <p:cNvSpPr/>
          <p:nvPr/>
        </p:nvSpPr>
        <p:spPr>
          <a:xfrm>
            <a:off x="448747" y="873085"/>
            <a:ext cx="60960" cy="864037"/>
          </a:xfrm>
          <a:prstGeom prst="roundRect">
            <a:avLst>
              <a:gd name="adj" fmla="val 285491"/>
            </a:avLst>
          </a:prstGeom>
          <a:solidFill>
            <a:srgbClr val="16FFBB"/>
          </a:solidFill>
          <a:ln/>
        </p:spPr>
      </p:sp>
      <p:sp>
        <p:nvSpPr>
          <p:cNvPr id="5" name="Text 3"/>
          <p:cNvSpPr/>
          <p:nvPr/>
        </p:nvSpPr>
        <p:spPr>
          <a:xfrm>
            <a:off x="640913" y="1004292"/>
            <a:ext cx="1289090" cy="161092"/>
          </a:xfrm>
          <a:prstGeom prst="rect">
            <a:avLst/>
          </a:prstGeom>
          <a:noFill/>
          <a:ln/>
        </p:spPr>
        <p:txBody>
          <a:bodyPr wrap="none" lIns="0" tIns="0" rIns="0" bIns="0" rtlCol="0" anchor="t"/>
          <a:lstStyle/>
          <a:p>
            <a:pPr marL="0" indent="0" algn="l">
              <a:lnSpc>
                <a:spcPts val="1250"/>
              </a:lnSpc>
              <a:buNone/>
            </a:pPr>
            <a:r>
              <a:rPr lang="en-US" sz="1000" b="1" dirty="0">
                <a:solidFill>
                  <a:srgbClr val="E0E4E6"/>
                </a:solidFill>
                <a:latin typeface="Spline Sans Bold" pitchFamily="34" charset="0"/>
                <a:ea typeface="Spline Sans Bold" pitchFamily="34" charset="-122"/>
                <a:cs typeface="Spline Sans Bold" pitchFamily="34" charset="-120"/>
              </a:rPr>
              <a:t>Project Goal</a:t>
            </a:r>
            <a:endParaRPr lang="en-US" sz="1000" dirty="0"/>
          </a:p>
        </p:txBody>
      </p:sp>
      <p:sp>
        <p:nvSpPr>
          <p:cNvPr id="6" name="Text 4"/>
          <p:cNvSpPr/>
          <p:nvPr/>
        </p:nvSpPr>
        <p:spPr>
          <a:xfrm>
            <a:off x="640913" y="1234916"/>
            <a:ext cx="6485096" cy="370999"/>
          </a:xfrm>
          <a:prstGeom prst="rect">
            <a:avLst/>
          </a:prstGeom>
          <a:noFill/>
          <a:ln/>
        </p:spPr>
        <p:txBody>
          <a:bodyPr wrap="squar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Uncover insights into spending patterns, customer segments, product preferences, and subscription behavior to guide strategic business decisions.</a:t>
            </a:r>
            <a:endParaRPr lang="en-US" sz="900" dirty="0"/>
          </a:p>
        </p:txBody>
      </p:sp>
      <p:sp>
        <p:nvSpPr>
          <p:cNvPr id="7" name="Shape 5"/>
          <p:cNvSpPr/>
          <p:nvPr/>
        </p:nvSpPr>
        <p:spPr>
          <a:xfrm>
            <a:off x="7373183" y="873085"/>
            <a:ext cx="6793230" cy="864037"/>
          </a:xfrm>
          <a:prstGeom prst="roundRect">
            <a:avLst>
              <a:gd name="adj" fmla="val 8466"/>
            </a:avLst>
          </a:prstGeom>
          <a:solidFill>
            <a:srgbClr val="0A081B">
              <a:alpha val="75000"/>
            </a:srgbClr>
          </a:solidFill>
          <a:ln w="15240">
            <a:solidFill>
              <a:srgbClr val="29DDDA"/>
            </a:solidFill>
            <a:prstDash val="solid"/>
          </a:ln>
        </p:spPr>
      </p:sp>
      <p:sp>
        <p:nvSpPr>
          <p:cNvPr id="8" name="Shape 6"/>
          <p:cNvSpPr/>
          <p:nvPr/>
        </p:nvSpPr>
        <p:spPr>
          <a:xfrm>
            <a:off x="7357943" y="873085"/>
            <a:ext cx="60960" cy="864037"/>
          </a:xfrm>
          <a:prstGeom prst="roundRect">
            <a:avLst>
              <a:gd name="adj" fmla="val 285491"/>
            </a:avLst>
          </a:prstGeom>
          <a:solidFill>
            <a:srgbClr val="29DDDA"/>
          </a:solidFill>
          <a:ln/>
        </p:spPr>
      </p:sp>
      <p:sp>
        <p:nvSpPr>
          <p:cNvPr id="9" name="Text 7"/>
          <p:cNvSpPr/>
          <p:nvPr/>
        </p:nvSpPr>
        <p:spPr>
          <a:xfrm>
            <a:off x="7550110" y="1004292"/>
            <a:ext cx="1289090" cy="161092"/>
          </a:xfrm>
          <a:prstGeom prst="rect">
            <a:avLst/>
          </a:prstGeom>
          <a:noFill/>
          <a:ln/>
        </p:spPr>
        <p:txBody>
          <a:bodyPr wrap="none" lIns="0" tIns="0" rIns="0" bIns="0" rtlCol="0" anchor="t"/>
          <a:lstStyle/>
          <a:p>
            <a:pPr marL="0" indent="0" algn="l">
              <a:lnSpc>
                <a:spcPts val="1250"/>
              </a:lnSpc>
              <a:buNone/>
            </a:pPr>
            <a:r>
              <a:rPr lang="en-US" sz="1000" b="1" dirty="0">
                <a:solidFill>
                  <a:srgbClr val="E0E4E6"/>
                </a:solidFill>
                <a:latin typeface="Spline Sans Bold" pitchFamily="34" charset="0"/>
                <a:ea typeface="Spline Sans Bold" pitchFamily="34" charset="-122"/>
                <a:cs typeface="Spline Sans Bold" pitchFamily="34" charset="-120"/>
              </a:rPr>
              <a:t>Dataset Scope</a:t>
            </a:r>
            <a:endParaRPr lang="en-US" sz="1000" dirty="0"/>
          </a:p>
        </p:txBody>
      </p:sp>
      <p:sp>
        <p:nvSpPr>
          <p:cNvPr id="10" name="Text 8"/>
          <p:cNvSpPr/>
          <p:nvPr/>
        </p:nvSpPr>
        <p:spPr>
          <a:xfrm>
            <a:off x="7550110" y="1234916"/>
            <a:ext cx="6485096" cy="185499"/>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Analyzed 3,900 purchases across various product categories, providing a rich source of transactional data.</a:t>
            </a:r>
            <a:endParaRPr lang="en-US" sz="900" dirty="0"/>
          </a:p>
        </p:txBody>
      </p:sp>
      <p:sp>
        <p:nvSpPr>
          <p:cNvPr id="11" name="Text 9"/>
          <p:cNvSpPr/>
          <p:nvPr/>
        </p:nvSpPr>
        <p:spPr>
          <a:xfrm>
            <a:off x="463987" y="1983581"/>
            <a:ext cx="1546860" cy="193238"/>
          </a:xfrm>
          <a:prstGeom prst="rect">
            <a:avLst/>
          </a:prstGeom>
          <a:noFill/>
          <a:ln/>
        </p:spPr>
        <p:txBody>
          <a:bodyPr wrap="none" lIns="0" tIns="0" rIns="0" bIns="0" rtlCol="0" anchor="t"/>
          <a:lstStyle/>
          <a:p>
            <a:pPr marL="0" indent="0" algn="l">
              <a:lnSpc>
                <a:spcPts val="1500"/>
              </a:lnSpc>
              <a:buNone/>
            </a:pPr>
            <a:r>
              <a:rPr lang="en-US" sz="1200" b="1" dirty="0">
                <a:solidFill>
                  <a:srgbClr val="F0FCFF"/>
                </a:solidFill>
                <a:latin typeface="Spline Sans Bold" pitchFamily="34" charset="0"/>
                <a:ea typeface="Spline Sans Bold" pitchFamily="34" charset="-122"/>
                <a:cs typeface="Spline Sans Bold" pitchFamily="34" charset="-120"/>
              </a:rPr>
              <a:t>Key Features</a:t>
            </a:r>
            <a:endParaRPr lang="en-US" sz="1200" dirty="0"/>
          </a:p>
        </p:txBody>
      </p:sp>
      <p:sp>
        <p:nvSpPr>
          <p:cNvPr id="12" name="Text 10"/>
          <p:cNvSpPr/>
          <p:nvPr/>
        </p:nvSpPr>
        <p:spPr>
          <a:xfrm>
            <a:off x="463987" y="2292787"/>
            <a:ext cx="6709767" cy="18549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0E4E6"/>
                </a:solidFill>
                <a:latin typeface="Barlow" pitchFamily="34" charset="0"/>
                <a:ea typeface="Barlow" pitchFamily="34" charset="-122"/>
                <a:cs typeface="Barlow" pitchFamily="34" charset="-120"/>
              </a:rPr>
              <a:t>Customer demographics (Age, Gender, Location, Subscription Status)</a:t>
            </a:r>
            <a:endParaRPr lang="en-US" sz="900" dirty="0"/>
          </a:p>
        </p:txBody>
      </p:sp>
      <p:sp>
        <p:nvSpPr>
          <p:cNvPr id="13" name="Text 11"/>
          <p:cNvSpPr/>
          <p:nvPr/>
        </p:nvSpPr>
        <p:spPr>
          <a:xfrm>
            <a:off x="463987" y="2518886"/>
            <a:ext cx="6709767" cy="18549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E0E4E6"/>
                </a:solidFill>
                <a:latin typeface="Barlow" pitchFamily="34" charset="0"/>
                <a:ea typeface="Barlow" pitchFamily="34" charset="-122"/>
                <a:cs typeface="Barlow" pitchFamily="34" charset="-120"/>
              </a:rPr>
              <a:t>Purchase details (Item Purchased, Category, Purchase Amount, Season, Size, Color)</a:t>
            </a:r>
            <a:endParaRPr lang="en-US" sz="900" dirty="0"/>
          </a:p>
        </p:txBody>
      </p:sp>
      <p:sp>
        <p:nvSpPr>
          <p:cNvPr id="14" name="Text 12"/>
          <p:cNvSpPr/>
          <p:nvPr/>
        </p:nvSpPr>
        <p:spPr>
          <a:xfrm>
            <a:off x="463987" y="2744986"/>
            <a:ext cx="6709767" cy="370999"/>
          </a:xfrm>
          <a:prstGeom prst="rect">
            <a:avLst/>
          </a:prstGeom>
          <a:noFill/>
          <a:ln/>
        </p:spPr>
        <p:txBody>
          <a:bodyPr wrap="square" lIns="0" tIns="0" rIns="0" bIns="0" rtlCol="0" anchor="t"/>
          <a:lstStyle/>
          <a:p>
            <a:pPr marL="342900" indent="-342900" algn="l">
              <a:lnSpc>
                <a:spcPts val="1450"/>
              </a:lnSpc>
              <a:buSzPct val="100000"/>
              <a:buChar char="•"/>
            </a:pPr>
            <a:r>
              <a:rPr lang="en-US" sz="900" dirty="0">
                <a:solidFill>
                  <a:srgbClr val="E0E4E6"/>
                </a:solidFill>
                <a:latin typeface="Barlow" pitchFamily="34" charset="0"/>
                <a:ea typeface="Barlow" pitchFamily="34" charset="-122"/>
                <a:cs typeface="Barlow" pitchFamily="34" charset="-120"/>
              </a:rPr>
              <a:t>Shopping behavior (Discount Applied, Promo Code Used, Previous Purchases, Frequency of Purchases, Review Rating, Shipping Type)</a:t>
            </a:r>
            <a:endParaRPr lang="en-US" sz="900" dirty="0"/>
          </a:p>
        </p:txBody>
      </p:sp>
      <p:sp>
        <p:nvSpPr>
          <p:cNvPr id="15" name="Text 13"/>
          <p:cNvSpPr/>
          <p:nvPr/>
        </p:nvSpPr>
        <p:spPr>
          <a:xfrm>
            <a:off x="7464266" y="1983581"/>
            <a:ext cx="1546860" cy="193238"/>
          </a:xfrm>
          <a:prstGeom prst="rect">
            <a:avLst/>
          </a:prstGeom>
          <a:noFill/>
          <a:ln/>
        </p:spPr>
        <p:txBody>
          <a:bodyPr wrap="none" lIns="0" tIns="0" rIns="0" bIns="0" rtlCol="0" anchor="t"/>
          <a:lstStyle/>
          <a:p>
            <a:pPr marL="0" indent="0" algn="l">
              <a:lnSpc>
                <a:spcPts val="1500"/>
              </a:lnSpc>
              <a:buNone/>
            </a:pPr>
            <a:r>
              <a:rPr lang="en-US" sz="1200" b="1" dirty="0">
                <a:solidFill>
                  <a:srgbClr val="F0FCFF"/>
                </a:solidFill>
                <a:latin typeface="Spline Sans Bold" pitchFamily="34" charset="0"/>
                <a:ea typeface="Spline Sans Bold" pitchFamily="34" charset="-122"/>
                <a:cs typeface="Spline Sans Bold" pitchFamily="34" charset="-120"/>
              </a:rPr>
              <a:t>Data Snapshot</a:t>
            </a:r>
            <a:endParaRPr lang="en-US" sz="1200" dirty="0"/>
          </a:p>
        </p:txBody>
      </p:sp>
      <p:sp>
        <p:nvSpPr>
          <p:cNvPr id="16" name="Text 14"/>
          <p:cNvSpPr/>
          <p:nvPr/>
        </p:nvSpPr>
        <p:spPr>
          <a:xfrm>
            <a:off x="7464266" y="2292787"/>
            <a:ext cx="6709767" cy="185499"/>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Rows: 3,900</a:t>
            </a:r>
            <a:endParaRPr lang="en-US" sz="900" dirty="0"/>
          </a:p>
        </p:txBody>
      </p:sp>
      <p:sp>
        <p:nvSpPr>
          <p:cNvPr id="17" name="Text 15"/>
          <p:cNvSpPr/>
          <p:nvPr/>
        </p:nvSpPr>
        <p:spPr>
          <a:xfrm>
            <a:off x="7464266" y="2582704"/>
            <a:ext cx="6709767" cy="185499"/>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Columns: 18</a:t>
            </a:r>
            <a:endParaRPr lang="en-US" sz="900" dirty="0"/>
          </a:p>
        </p:txBody>
      </p:sp>
      <p:sp>
        <p:nvSpPr>
          <p:cNvPr id="18" name="Text 16"/>
          <p:cNvSpPr/>
          <p:nvPr/>
        </p:nvSpPr>
        <p:spPr>
          <a:xfrm>
            <a:off x="7464266" y="2872621"/>
            <a:ext cx="6709767" cy="185499"/>
          </a:xfrm>
          <a:prstGeom prst="rect">
            <a:avLst/>
          </a:prstGeom>
          <a:noFill/>
          <a:ln/>
        </p:spPr>
        <p:txBody>
          <a:bodyPr wrap="none" lIns="0" tIns="0" rIns="0" bIns="0" rtlCol="0" anchor="t"/>
          <a:lstStyle/>
          <a:p>
            <a:pPr marL="0" indent="0" algn="l">
              <a:lnSpc>
                <a:spcPts val="1450"/>
              </a:lnSpc>
              <a:buNone/>
            </a:pPr>
            <a:r>
              <a:rPr lang="en-US" sz="900" dirty="0">
                <a:solidFill>
                  <a:srgbClr val="E0E4E6"/>
                </a:solidFill>
                <a:latin typeface="Barlow" pitchFamily="34" charset="0"/>
                <a:ea typeface="Barlow" pitchFamily="34" charset="-122"/>
                <a:cs typeface="Barlow" pitchFamily="34" charset="-120"/>
              </a:rPr>
              <a:t>Missing Data: 37 values in Review Rating column</a:t>
            </a:r>
            <a:endParaRPr lang="en-US" sz="900" dirty="0"/>
          </a:p>
        </p:txBody>
      </p:sp>
      <p:pic>
        <p:nvPicPr>
          <p:cNvPr id="19" name="Image 0" descr="preencoded.png"/>
          <p:cNvPicPr>
            <a:picLocks noChangeAspect="1"/>
          </p:cNvPicPr>
          <p:nvPr/>
        </p:nvPicPr>
        <p:blipFill>
          <a:blip r:embed="rId3"/>
          <a:stretch>
            <a:fillRect/>
          </a:stretch>
        </p:blipFill>
        <p:spPr>
          <a:xfrm>
            <a:off x="9806021" y="3427327"/>
            <a:ext cx="4690761" cy="46907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8548" y="668893"/>
            <a:ext cx="7664768" cy="533638"/>
          </a:xfrm>
          <a:prstGeom prst="rect">
            <a:avLst/>
          </a:prstGeom>
          <a:noFill/>
          <a:ln/>
        </p:spPr>
        <p:txBody>
          <a:bodyPr wrap="none" lIns="0" tIns="0" rIns="0" bIns="0" rtlCol="0" anchor="t"/>
          <a:lstStyle/>
          <a:p>
            <a:pPr marL="0" indent="0" algn="l">
              <a:lnSpc>
                <a:spcPts val="4200"/>
              </a:lnSpc>
              <a:buNone/>
            </a:pPr>
            <a:r>
              <a:rPr lang="en-US" sz="3350" b="1" dirty="0">
                <a:solidFill>
                  <a:srgbClr val="F0FCFF"/>
                </a:solidFill>
                <a:latin typeface="Spline Sans Bold" pitchFamily="34" charset="0"/>
                <a:ea typeface="Spline Sans Bold" pitchFamily="34" charset="-122"/>
                <a:cs typeface="Spline Sans Bold" pitchFamily="34" charset="-120"/>
              </a:rPr>
              <a:t>Exploratory Data Analysis with Python</a:t>
            </a:r>
            <a:endParaRPr lang="en-US" sz="3350" dirty="0"/>
          </a:p>
        </p:txBody>
      </p:sp>
      <p:sp>
        <p:nvSpPr>
          <p:cNvPr id="3" name="Text 1"/>
          <p:cNvSpPr/>
          <p:nvPr/>
        </p:nvSpPr>
        <p:spPr>
          <a:xfrm>
            <a:off x="768548" y="1586746"/>
            <a:ext cx="13093303" cy="30741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Our initial phase involved robust data preparation and cleaning using Python, ensuring the integrity and usability of our dataset for subsequent analysis.</a:t>
            </a:r>
            <a:endParaRPr lang="en-US" sz="1500" dirty="0"/>
          </a:p>
        </p:txBody>
      </p:sp>
      <p:sp>
        <p:nvSpPr>
          <p:cNvPr id="4" name="Text 2"/>
          <p:cNvSpPr/>
          <p:nvPr/>
        </p:nvSpPr>
        <p:spPr>
          <a:xfrm>
            <a:off x="768548" y="2110264"/>
            <a:ext cx="192048" cy="24014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Spline Sans Light" pitchFamily="34" charset="0"/>
                <a:ea typeface="Spline Sans Light" pitchFamily="34" charset="-122"/>
                <a:cs typeface="Spline Sans Light" pitchFamily="34" charset="-120"/>
              </a:rPr>
              <a:t>01</a:t>
            </a:r>
            <a:endParaRPr lang="en-US" sz="1500" dirty="0"/>
          </a:p>
        </p:txBody>
      </p:sp>
      <p:sp>
        <p:nvSpPr>
          <p:cNvPr id="5" name="Shape 3"/>
          <p:cNvSpPr/>
          <p:nvPr/>
        </p:nvSpPr>
        <p:spPr>
          <a:xfrm>
            <a:off x="768548" y="2413873"/>
            <a:ext cx="4236363" cy="22860"/>
          </a:xfrm>
          <a:prstGeom prst="rect">
            <a:avLst/>
          </a:prstGeom>
          <a:solidFill>
            <a:srgbClr val="16FFBB"/>
          </a:solidFill>
          <a:ln/>
        </p:spPr>
      </p:sp>
      <p:sp>
        <p:nvSpPr>
          <p:cNvPr id="6" name="Text 4"/>
          <p:cNvSpPr/>
          <p:nvPr/>
        </p:nvSpPr>
        <p:spPr>
          <a:xfrm>
            <a:off x="768548" y="2555558"/>
            <a:ext cx="2135029" cy="266819"/>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Data Loading</a:t>
            </a:r>
            <a:endParaRPr lang="en-US" sz="1650" dirty="0"/>
          </a:p>
        </p:txBody>
      </p:sp>
      <p:sp>
        <p:nvSpPr>
          <p:cNvPr id="7" name="Text 5"/>
          <p:cNvSpPr/>
          <p:nvPr/>
        </p:nvSpPr>
        <p:spPr>
          <a:xfrm>
            <a:off x="768548" y="2937629"/>
            <a:ext cx="4236363" cy="614839"/>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Imported the dataset efficiently using the </a:t>
            </a:r>
            <a:r>
              <a:rPr lang="en-US" sz="1500" dirty="0">
                <a:solidFill>
                  <a:srgbClr val="E0E4E6"/>
                </a:solidFill>
                <a:highlight>
                  <a:srgbClr val="171528"/>
                </a:highlight>
                <a:latin typeface="Consolas" pitchFamily="34" charset="0"/>
                <a:ea typeface="Consolas" pitchFamily="34" charset="-122"/>
                <a:cs typeface="Consolas" pitchFamily="34" charset="-120"/>
              </a:rPr>
              <a:t>pandas</a:t>
            </a:r>
            <a:r>
              <a:rPr lang="en-US" sz="1500" dirty="0">
                <a:solidFill>
                  <a:srgbClr val="E0E4E6"/>
                </a:solidFill>
                <a:latin typeface="Barlow" pitchFamily="34" charset="0"/>
                <a:ea typeface="Barlow" pitchFamily="34" charset="-122"/>
                <a:cs typeface="Barlow" pitchFamily="34" charset="-120"/>
              </a:rPr>
              <a:t> library, setting the foundation for analysis.</a:t>
            </a:r>
            <a:endParaRPr lang="en-US" sz="1500" dirty="0"/>
          </a:p>
        </p:txBody>
      </p:sp>
      <p:sp>
        <p:nvSpPr>
          <p:cNvPr id="8" name="Text 6"/>
          <p:cNvSpPr/>
          <p:nvPr/>
        </p:nvSpPr>
        <p:spPr>
          <a:xfrm>
            <a:off x="5196959" y="2110264"/>
            <a:ext cx="192048" cy="24014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Spline Sans Light" pitchFamily="34" charset="0"/>
                <a:ea typeface="Spline Sans Light" pitchFamily="34" charset="-122"/>
                <a:cs typeface="Spline Sans Light" pitchFamily="34" charset="-120"/>
              </a:rPr>
              <a:t>02</a:t>
            </a:r>
            <a:endParaRPr lang="en-US" sz="1500" dirty="0"/>
          </a:p>
        </p:txBody>
      </p:sp>
      <p:sp>
        <p:nvSpPr>
          <p:cNvPr id="9" name="Shape 7"/>
          <p:cNvSpPr/>
          <p:nvPr/>
        </p:nvSpPr>
        <p:spPr>
          <a:xfrm>
            <a:off x="5196959" y="2413873"/>
            <a:ext cx="4236363" cy="22860"/>
          </a:xfrm>
          <a:prstGeom prst="rect">
            <a:avLst/>
          </a:prstGeom>
          <a:solidFill>
            <a:srgbClr val="29DDDA"/>
          </a:solidFill>
          <a:ln/>
        </p:spPr>
      </p:sp>
      <p:sp>
        <p:nvSpPr>
          <p:cNvPr id="10" name="Text 8"/>
          <p:cNvSpPr/>
          <p:nvPr/>
        </p:nvSpPr>
        <p:spPr>
          <a:xfrm>
            <a:off x="5196959" y="2555558"/>
            <a:ext cx="2135029" cy="266819"/>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Initial Exploration</a:t>
            </a:r>
            <a:endParaRPr lang="en-US" sz="1650" dirty="0"/>
          </a:p>
        </p:txBody>
      </p:sp>
      <p:sp>
        <p:nvSpPr>
          <p:cNvPr id="11" name="Text 9"/>
          <p:cNvSpPr/>
          <p:nvPr/>
        </p:nvSpPr>
        <p:spPr>
          <a:xfrm>
            <a:off x="5196959" y="2937629"/>
            <a:ext cx="4236363" cy="92225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Utilized </a:t>
            </a:r>
            <a:r>
              <a:rPr lang="en-US" sz="1500" dirty="0">
                <a:solidFill>
                  <a:srgbClr val="E0E4E6"/>
                </a:solidFill>
                <a:highlight>
                  <a:srgbClr val="171528"/>
                </a:highlight>
                <a:latin typeface="Consolas" pitchFamily="34" charset="0"/>
                <a:ea typeface="Consolas" pitchFamily="34" charset="-122"/>
                <a:cs typeface="Consolas" pitchFamily="34" charset="-120"/>
              </a:rPr>
              <a:t>df.info()</a:t>
            </a:r>
            <a:r>
              <a:rPr lang="en-US" sz="1500" dirty="0">
                <a:solidFill>
                  <a:srgbClr val="E0E4E6"/>
                </a:solidFill>
                <a:latin typeface="Barlow" pitchFamily="34" charset="0"/>
                <a:ea typeface="Barlow" pitchFamily="34" charset="-122"/>
                <a:cs typeface="Barlow" pitchFamily="34" charset="-120"/>
              </a:rPr>
              <a:t> for structural overview and </a:t>
            </a:r>
            <a:r>
              <a:rPr lang="en-US" sz="1500" dirty="0">
                <a:solidFill>
                  <a:srgbClr val="E0E4E6"/>
                </a:solidFill>
                <a:highlight>
                  <a:srgbClr val="171528"/>
                </a:highlight>
                <a:latin typeface="Consolas" pitchFamily="34" charset="0"/>
                <a:ea typeface="Consolas" pitchFamily="34" charset="-122"/>
                <a:cs typeface="Consolas" pitchFamily="34" charset="-120"/>
              </a:rPr>
              <a:t>.describe()</a:t>
            </a:r>
            <a:r>
              <a:rPr lang="en-US" sz="1500" dirty="0">
                <a:solidFill>
                  <a:srgbClr val="E0E4E6"/>
                </a:solidFill>
                <a:latin typeface="Barlow" pitchFamily="34" charset="0"/>
                <a:ea typeface="Barlow" pitchFamily="34" charset="-122"/>
                <a:cs typeface="Barlow" pitchFamily="34" charset="-120"/>
              </a:rPr>
              <a:t> for comprehensive summary statistics, identifying key characteristics.</a:t>
            </a:r>
            <a:endParaRPr lang="en-US" sz="1500" dirty="0"/>
          </a:p>
        </p:txBody>
      </p:sp>
      <p:sp>
        <p:nvSpPr>
          <p:cNvPr id="12" name="Text 10"/>
          <p:cNvSpPr/>
          <p:nvPr/>
        </p:nvSpPr>
        <p:spPr>
          <a:xfrm>
            <a:off x="9625370" y="2110264"/>
            <a:ext cx="192048" cy="24014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Spline Sans Light" pitchFamily="34" charset="0"/>
                <a:ea typeface="Spline Sans Light" pitchFamily="34" charset="-122"/>
                <a:cs typeface="Spline Sans Light" pitchFamily="34" charset="-120"/>
              </a:rPr>
              <a:t>03</a:t>
            </a:r>
            <a:endParaRPr lang="en-US" sz="1500" dirty="0"/>
          </a:p>
        </p:txBody>
      </p:sp>
      <p:sp>
        <p:nvSpPr>
          <p:cNvPr id="13" name="Shape 11"/>
          <p:cNvSpPr/>
          <p:nvPr/>
        </p:nvSpPr>
        <p:spPr>
          <a:xfrm>
            <a:off x="9625370" y="2413873"/>
            <a:ext cx="4236482" cy="22860"/>
          </a:xfrm>
          <a:prstGeom prst="rect">
            <a:avLst/>
          </a:prstGeom>
          <a:solidFill>
            <a:srgbClr val="37A7E7"/>
          </a:solidFill>
          <a:ln/>
        </p:spPr>
      </p:sp>
      <p:sp>
        <p:nvSpPr>
          <p:cNvPr id="14" name="Text 12"/>
          <p:cNvSpPr/>
          <p:nvPr/>
        </p:nvSpPr>
        <p:spPr>
          <a:xfrm>
            <a:off x="9625370" y="2555558"/>
            <a:ext cx="2244090" cy="266819"/>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Missing Data Handling</a:t>
            </a:r>
            <a:endParaRPr lang="en-US" sz="1650" dirty="0"/>
          </a:p>
        </p:txBody>
      </p:sp>
      <p:sp>
        <p:nvSpPr>
          <p:cNvPr id="15" name="Text 13"/>
          <p:cNvSpPr/>
          <p:nvPr/>
        </p:nvSpPr>
        <p:spPr>
          <a:xfrm>
            <a:off x="9625370" y="2937629"/>
            <a:ext cx="4236482" cy="92225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Identified and imputed 37 missing values in the </a:t>
            </a:r>
            <a:r>
              <a:rPr lang="en-US" sz="1500" b="1" dirty="0">
                <a:solidFill>
                  <a:srgbClr val="E0E4E6"/>
                </a:solidFill>
                <a:latin typeface="Barlow" pitchFamily="34" charset="0"/>
                <a:ea typeface="Barlow" pitchFamily="34" charset="-122"/>
                <a:cs typeface="Barlow" pitchFamily="34" charset="-120"/>
              </a:rPr>
              <a:t>Review Rating</a:t>
            </a:r>
            <a:r>
              <a:rPr lang="en-US" sz="1500" dirty="0">
                <a:solidFill>
                  <a:srgbClr val="E0E4E6"/>
                </a:solidFill>
                <a:latin typeface="Barlow" pitchFamily="34" charset="0"/>
                <a:ea typeface="Barlow" pitchFamily="34" charset="-122"/>
                <a:cs typeface="Barlow" pitchFamily="34" charset="-120"/>
              </a:rPr>
              <a:t> column using the median rating specific to each product category.</a:t>
            </a:r>
            <a:endParaRPr lang="en-US" sz="1500" dirty="0"/>
          </a:p>
        </p:txBody>
      </p:sp>
      <p:sp>
        <p:nvSpPr>
          <p:cNvPr id="16" name="Text 14"/>
          <p:cNvSpPr/>
          <p:nvPr/>
        </p:nvSpPr>
        <p:spPr>
          <a:xfrm>
            <a:off x="768548" y="4196001"/>
            <a:ext cx="192048" cy="24014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Spline Sans Light" pitchFamily="34" charset="0"/>
                <a:ea typeface="Spline Sans Light" pitchFamily="34" charset="-122"/>
                <a:cs typeface="Spline Sans Light" pitchFamily="34" charset="-120"/>
              </a:rPr>
              <a:t>04</a:t>
            </a:r>
            <a:endParaRPr lang="en-US" sz="1500" dirty="0"/>
          </a:p>
        </p:txBody>
      </p:sp>
      <p:sp>
        <p:nvSpPr>
          <p:cNvPr id="17" name="Shape 15"/>
          <p:cNvSpPr/>
          <p:nvPr/>
        </p:nvSpPr>
        <p:spPr>
          <a:xfrm>
            <a:off x="768548" y="4499610"/>
            <a:ext cx="4236363" cy="22860"/>
          </a:xfrm>
          <a:prstGeom prst="rect">
            <a:avLst/>
          </a:prstGeom>
          <a:solidFill>
            <a:srgbClr val="091231"/>
          </a:solidFill>
          <a:ln/>
        </p:spPr>
      </p:sp>
      <p:sp>
        <p:nvSpPr>
          <p:cNvPr id="18" name="Text 16"/>
          <p:cNvSpPr/>
          <p:nvPr/>
        </p:nvSpPr>
        <p:spPr>
          <a:xfrm>
            <a:off x="768548" y="4641294"/>
            <a:ext cx="2437209" cy="266819"/>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Column Standardization</a:t>
            </a:r>
            <a:endParaRPr lang="en-US" sz="1650" dirty="0"/>
          </a:p>
        </p:txBody>
      </p:sp>
      <p:sp>
        <p:nvSpPr>
          <p:cNvPr id="19" name="Text 17"/>
          <p:cNvSpPr/>
          <p:nvPr/>
        </p:nvSpPr>
        <p:spPr>
          <a:xfrm>
            <a:off x="768548" y="5023366"/>
            <a:ext cx="4236363" cy="92225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Renamed all columns to </a:t>
            </a:r>
            <a:r>
              <a:rPr lang="en-US" sz="1500" b="1" dirty="0">
                <a:solidFill>
                  <a:srgbClr val="E0E4E6"/>
                </a:solidFill>
                <a:latin typeface="Barlow" pitchFamily="34" charset="0"/>
                <a:ea typeface="Barlow" pitchFamily="34" charset="-122"/>
                <a:cs typeface="Barlow" pitchFamily="34" charset="-120"/>
              </a:rPr>
              <a:t>snake_case</a:t>
            </a:r>
            <a:r>
              <a:rPr lang="en-US" sz="1500" dirty="0">
                <a:solidFill>
                  <a:srgbClr val="E0E4E6"/>
                </a:solidFill>
                <a:latin typeface="Barlow" pitchFamily="34" charset="0"/>
                <a:ea typeface="Barlow" pitchFamily="34" charset="-122"/>
                <a:cs typeface="Barlow" pitchFamily="34" charset="-120"/>
              </a:rPr>
              <a:t> for improved readability, consistency, and better documentation practices.</a:t>
            </a:r>
            <a:endParaRPr lang="en-US" sz="1500" dirty="0"/>
          </a:p>
        </p:txBody>
      </p:sp>
      <p:sp>
        <p:nvSpPr>
          <p:cNvPr id="20" name="Text 18"/>
          <p:cNvSpPr/>
          <p:nvPr/>
        </p:nvSpPr>
        <p:spPr>
          <a:xfrm>
            <a:off x="5196959" y="4196001"/>
            <a:ext cx="192048" cy="24014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Spline Sans Light" pitchFamily="34" charset="0"/>
                <a:ea typeface="Spline Sans Light" pitchFamily="34" charset="-122"/>
                <a:cs typeface="Spline Sans Light" pitchFamily="34" charset="-120"/>
              </a:rPr>
              <a:t>05</a:t>
            </a:r>
            <a:endParaRPr lang="en-US" sz="1500" dirty="0"/>
          </a:p>
        </p:txBody>
      </p:sp>
      <p:sp>
        <p:nvSpPr>
          <p:cNvPr id="21" name="Shape 19"/>
          <p:cNvSpPr/>
          <p:nvPr/>
        </p:nvSpPr>
        <p:spPr>
          <a:xfrm>
            <a:off x="5196959" y="4499610"/>
            <a:ext cx="4236363" cy="22860"/>
          </a:xfrm>
          <a:prstGeom prst="rect">
            <a:avLst/>
          </a:prstGeom>
          <a:solidFill>
            <a:srgbClr val="16FFBB"/>
          </a:solidFill>
          <a:ln/>
        </p:spPr>
      </p:sp>
      <p:sp>
        <p:nvSpPr>
          <p:cNvPr id="22" name="Text 20"/>
          <p:cNvSpPr/>
          <p:nvPr/>
        </p:nvSpPr>
        <p:spPr>
          <a:xfrm>
            <a:off x="5196959" y="4641294"/>
            <a:ext cx="2135029" cy="266819"/>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Feature Engineering</a:t>
            </a:r>
            <a:endParaRPr lang="en-US" sz="1650" dirty="0"/>
          </a:p>
        </p:txBody>
      </p:sp>
      <p:sp>
        <p:nvSpPr>
          <p:cNvPr id="23" name="Text 21"/>
          <p:cNvSpPr/>
          <p:nvPr/>
        </p:nvSpPr>
        <p:spPr>
          <a:xfrm>
            <a:off x="5196959" y="5023366"/>
            <a:ext cx="4236363" cy="92225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Created new features: </a:t>
            </a:r>
            <a:r>
              <a:rPr lang="en-US" sz="1500" b="1" dirty="0">
                <a:solidFill>
                  <a:srgbClr val="E0E4E6"/>
                </a:solidFill>
                <a:latin typeface="Barlow" pitchFamily="34" charset="0"/>
                <a:ea typeface="Barlow" pitchFamily="34" charset="-122"/>
                <a:cs typeface="Barlow" pitchFamily="34" charset="-120"/>
              </a:rPr>
              <a:t>age_group</a:t>
            </a:r>
            <a:r>
              <a:rPr lang="en-US" sz="1500" dirty="0">
                <a:solidFill>
                  <a:srgbClr val="E0E4E6"/>
                </a:solidFill>
                <a:latin typeface="Barlow" pitchFamily="34" charset="0"/>
                <a:ea typeface="Barlow" pitchFamily="34" charset="-122"/>
                <a:cs typeface="Barlow" pitchFamily="34" charset="-120"/>
              </a:rPr>
              <a:t> by binning customer ages and </a:t>
            </a:r>
            <a:r>
              <a:rPr lang="en-US" sz="1500" b="1" dirty="0">
                <a:solidFill>
                  <a:srgbClr val="E0E4E6"/>
                </a:solidFill>
                <a:latin typeface="Barlow" pitchFamily="34" charset="0"/>
                <a:ea typeface="Barlow" pitchFamily="34" charset="-122"/>
                <a:cs typeface="Barlow" pitchFamily="34" charset="-120"/>
              </a:rPr>
              <a:t>purchase_frequency_days</a:t>
            </a:r>
            <a:r>
              <a:rPr lang="en-US" sz="1500" dirty="0">
                <a:solidFill>
                  <a:srgbClr val="E0E4E6"/>
                </a:solidFill>
                <a:latin typeface="Barlow" pitchFamily="34" charset="0"/>
                <a:ea typeface="Barlow" pitchFamily="34" charset="-122"/>
                <a:cs typeface="Barlow" pitchFamily="34" charset="-120"/>
              </a:rPr>
              <a:t> derived from purchase data.</a:t>
            </a:r>
            <a:endParaRPr lang="en-US" sz="1500" dirty="0"/>
          </a:p>
        </p:txBody>
      </p:sp>
      <p:sp>
        <p:nvSpPr>
          <p:cNvPr id="24" name="Text 22"/>
          <p:cNvSpPr/>
          <p:nvPr/>
        </p:nvSpPr>
        <p:spPr>
          <a:xfrm>
            <a:off x="9625370" y="4196001"/>
            <a:ext cx="192048" cy="24014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Spline Sans Light" pitchFamily="34" charset="0"/>
                <a:ea typeface="Spline Sans Light" pitchFamily="34" charset="-122"/>
                <a:cs typeface="Spline Sans Light" pitchFamily="34" charset="-120"/>
              </a:rPr>
              <a:t>06</a:t>
            </a:r>
            <a:endParaRPr lang="en-US" sz="1500" dirty="0"/>
          </a:p>
        </p:txBody>
      </p:sp>
      <p:sp>
        <p:nvSpPr>
          <p:cNvPr id="25" name="Shape 23"/>
          <p:cNvSpPr/>
          <p:nvPr/>
        </p:nvSpPr>
        <p:spPr>
          <a:xfrm>
            <a:off x="9625370" y="4499610"/>
            <a:ext cx="4236482" cy="22860"/>
          </a:xfrm>
          <a:prstGeom prst="rect">
            <a:avLst/>
          </a:prstGeom>
          <a:solidFill>
            <a:srgbClr val="29DDDA"/>
          </a:solidFill>
          <a:ln/>
        </p:spPr>
      </p:sp>
      <p:sp>
        <p:nvSpPr>
          <p:cNvPr id="26" name="Text 24"/>
          <p:cNvSpPr/>
          <p:nvPr/>
        </p:nvSpPr>
        <p:spPr>
          <a:xfrm>
            <a:off x="9625370" y="4641294"/>
            <a:ext cx="2429232" cy="266819"/>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Data Consistency Check</a:t>
            </a:r>
            <a:endParaRPr lang="en-US" sz="1650" dirty="0"/>
          </a:p>
        </p:txBody>
      </p:sp>
      <p:sp>
        <p:nvSpPr>
          <p:cNvPr id="27" name="Text 25"/>
          <p:cNvSpPr/>
          <p:nvPr/>
        </p:nvSpPr>
        <p:spPr>
          <a:xfrm>
            <a:off x="9625370" y="5023366"/>
            <a:ext cx="4236482" cy="92225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Verified redundancy between </a:t>
            </a:r>
            <a:r>
              <a:rPr lang="en-US" sz="1500" b="1" dirty="0">
                <a:solidFill>
                  <a:srgbClr val="E0E4E6"/>
                </a:solidFill>
                <a:latin typeface="Barlow" pitchFamily="34" charset="0"/>
                <a:ea typeface="Barlow" pitchFamily="34" charset="-122"/>
                <a:cs typeface="Barlow" pitchFamily="34" charset="-120"/>
              </a:rPr>
              <a:t>discount_applied</a:t>
            </a:r>
            <a:r>
              <a:rPr lang="en-US" sz="1500" dirty="0">
                <a:solidFill>
                  <a:srgbClr val="E0E4E6"/>
                </a:solidFill>
                <a:latin typeface="Barlow" pitchFamily="34" charset="0"/>
                <a:ea typeface="Barlow" pitchFamily="34" charset="-122"/>
                <a:cs typeface="Barlow" pitchFamily="34" charset="-120"/>
              </a:rPr>
              <a:t> and </a:t>
            </a:r>
            <a:r>
              <a:rPr lang="en-US" sz="1500" b="1" dirty="0">
                <a:solidFill>
                  <a:srgbClr val="E0E4E6"/>
                </a:solidFill>
                <a:latin typeface="Barlow" pitchFamily="34" charset="0"/>
                <a:ea typeface="Barlow" pitchFamily="34" charset="-122"/>
                <a:cs typeface="Barlow" pitchFamily="34" charset="-120"/>
              </a:rPr>
              <a:t>promo_code_used</a:t>
            </a:r>
            <a:r>
              <a:rPr lang="en-US" sz="1500" dirty="0">
                <a:solidFill>
                  <a:srgbClr val="E0E4E6"/>
                </a:solidFill>
                <a:latin typeface="Barlow" pitchFamily="34" charset="0"/>
                <a:ea typeface="Barlow" pitchFamily="34" charset="-122"/>
                <a:cs typeface="Barlow" pitchFamily="34" charset="-120"/>
              </a:rPr>
              <a:t>, leading to the removal of </a:t>
            </a:r>
            <a:r>
              <a:rPr lang="en-US" sz="1500" b="1" dirty="0">
                <a:solidFill>
                  <a:srgbClr val="E0E4E6"/>
                </a:solidFill>
                <a:latin typeface="Barlow" pitchFamily="34" charset="0"/>
                <a:ea typeface="Barlow" pitchFamily="34" charset="-122"/>
                <a:cs typeface="Barlow" pitchFamily="34" charset="-120"/>
              </a:rPr>
              <a:t>promo_code_used</a:t>
            </a:r>
            <a:r>
              <a:rPr lang="en-US" sz="1500" dirty="0">
                <a:solidFill>
                  <a:srgbClr val="E0E4E6"/>
                </a:solidFill>
                <a:latin typeface="Barlow" pitchFamily="34" charset="0"/>
                <a:ea typeface="Barlow" pitchFamily="34" charset="-122"/>
                <a:cs typeface="Barlow" pitchFamily="34" charset="-120"/>
              </a:rPr>
              <a:t>.</a:t>
            </a:r>
            <a:endParaRPr lang="en-US" sz="1500" dirty="0"/>
          </a:p>
        </p:txBody>
      </p:sp>
      <p:sp>
        <p:nvSpPr>
          <p:cNvPr id="28" name="Text 26"/>
          <p:cNvSpPr/>
          <p:nvPr/>
        </p:nvSpPr>
        <p:spPr>
          <a:xfrm>
            <a:off x="768548" y="6281738"/>
            <a:ext cx="192048" cy="24014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Spline Sans Light" pitchFamily="34" charset="0"/>
                <a:ea typeface="Spline Sans Light" pitchFamily="34" charset="-122"/>
                <a:cs typeface="Spline Sans Light" pitchFamily="34" charset="-120"/>
              </a:rPr>
              <a:t>07</a:t>
            </a:r>
            <a:endParaRPr lang="en-US" sz="1500" dirty="0"/>
          </a:p>
        </p:txBody>
      </p:sp>
      <p:sp>
        <p:nvSpPr>
          <p:cNvPr id="29" name="Shape 27"/>
          <p:cNvSpPr/>
          <p:nvPr/>
        </p:nvSpPr>
        <p:spPr>
          <a:xfrm>
            <a:off x="768548" y="6585347"/>
            <a:ext cx="13093303" cy="22860"/>
          </a:xfrm>
          <a:prstGeom prst="rect">
            <a:avLst/>
          </a:prstGeom>
          <a:solidFill>
            <a:srgbClr val="37A7E7"/>
          </a:solidFill>
          <a:ln/>
        </p:spPr>
      </p:sp>
      <p:sp>
        <p:nvSpPr>
          <p:cNvPr id="30" name="Text 28"/>
          <p:cNvSpPr/>
          <p:nvPr/>
        </p:nvSpPr>
        <p:spPr>
          <a:xfrm>
            <a:off x="768548" y="6727031"/>
            <a:ext cx="2135029" cy="266819"/>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Database Integration</a:t>
            </a:r>
            <a:endParaRPr lang="en-US" sz="1650" dirty="0"/>
          </a:p>
        </p:txBody>
      </p:sp>
      <p:sp>
        <p:nvSpPr>
          <p:cNvPr id="31" name="Text 29"/>
          <p:cNvSpPr/>
          <p:nvPr/>
        </p:nvSpPr>
        <p:spPr>
          <a:xfrm>
            <a:off x="768548" y="7109103"/>
            <a:ext cx="13093303" cy="307419"/>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Connected the cleaned DataFrame to PostgreSQL, preparing it for advanced SQL-based analytical queries.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8550" y="690563"/>
            <a:ext cx="7076599" cy="540663"/>
          </a:xfrm>
          <a:prstGeom prst="rect">
            <a:avLst/>
          </a:prstGeom>
          <a:noFill/>
          <a:ln/>
        </p:spPr>
        <p:txBody>
          <a:bodyPr wrap="none" lIns="0" tIns="0" rIns="0" bIns="0" rtlCol="0" anchor="t"/>
          <a:lstStyle/>
          <a:p>
            <a:pPr marL="0" indent="0" algn="l">
              <a:lnSpc>
                <a:spcPts val="4250"/>
              </a:lnSpc>
              <a:buNone/>
            </a:pPr>
            <a:r>
              <a:rPr lang="en-US" sz="3400" b="1" dirty="0">
                <a:solidFill>
                  <a:srgbClr val="F0FCFF"/>
                </a:solidFill>
                <a:latin typeface="Spline Sans Bold" pitchFamily="34" charset="0"/>
                <a:ea typeface="Spline Sans Bold" pitchFamily="34" charset="-122"/>
                <a:cs typeface="Spline Sans Bold" pitchFamily="34" charset="-120"/>
              </a:rPr>
              <a:t>SQL Analysis: Revenue &amp; Discounts</a:t>
            </a:r>
            <a:endParaRPr lang="en-US" sz="3400" dirty="0"/>
          </a:p>
        </p:txBody>
      </p:sp>
      <p:sp>
        <p:nvSpPr>
          <p:cNvPr id="3" name="Text 1"/>
          <p:cNvSpPr/>
          <p:nvPr/>
        </p:nvSpPr>
        <p:spPr>
          <a:xfrm>
            <a:off x="778550" y="1620441"/>
            <a:ext cx="13073301"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Leveraging PostgreSQL, we conducted a structured analysis to address critical business questions regarding revenue generation and discount utilization.</a:t>
            </a:r>
            <a:endParaRPr lang="en-US" sz="1500" dirty="0"/>
          </a:p>
        </p:txBody>
      </p:sp>
      <p:sp>
        <p:nvSpPr>
          <p:cNvPr id="4" name="Text 2"/>
          <p:cNvSpPr/>
          <p:nvPr/>
        </p:nvSpPr>
        <p:spPr>
          <a:xfrm>
            <a:off x="778550" y="2345412"/>
            <a:ext cx="2595324" cy="324445"/>
          </a:xfrm>
          <a:prstGeom prst="rect">
            <a:avLst/>
          </a:prstGeom>
          <a:noFill/>
          <a:ln/>
        </p:spPr>
        <p:txBody>
          <a:bodyPr wrap="none" lIns="0" tIns="0" rIns="0" bIns="0" rtlCol="0" anchor="t"/>
          <a:lstStyle/>
          <a:p>
            <a:pPr marL="0" indent="0" algn="l">
              <a:lnSpc>
                <a:spcPts val="2550"/>
              </a:lnSpc>
              <a:buNone/>
            </a:pPr>
            <a:r>
              <a:rPr lang="en-US" sz="2000" b="1" dirty="0">
                <a:solidFill>
                  <a:srgbClr val="F0FCFF"/>
                </a:solidFill>
                <a:latin typeface="Spline Sans Bold" pitchFamily="34" charset="0"/>
                <a:ea typeface="Spline Sans Bold" pitchFamily="34" charset="-122"/>
                <a:cs typeface="Spline Sans Bold" pitchFamily="34" charset="-120"/>
              </a:rPr>
              <a:t>Revenue by Gender</a:t>
            </a:r>
            <a:endParaRPr lang="en-US" sz="2000" dirty="0"/>
          </a:p>
        </p:txBody>
      </p:sp>
      <p:sp>
        <p:nvSpPr>
          <p:cNvPr id="5" name="Text 3"/>
          <p:cNvSpPr/>
          <p:nvPr/>
        </p:nvSpPr>
        <p:spPr>
          <a:xfrm>
            <a:off x="778550" y="2864406"/>
            <a:ext cx="6299240" cy="622935"/>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Comparing total revenue generated by male versus female customers reveals distinct spending patterns.</a:t>
            </a:r>
            <a:endParaRPr lang="en-US" sz="1500" dirty="0"/>
          </a:p>
        </p:txBody>
      </p:sp>
      <p:sp>
        <p:nvSpPr>
          <p:cNvPr id="6" name="Shape 4"/>
          <p:cNvSpPr/>
          <p:nvPr/>
        </p:nvSpPr>
        <p:spPr>
          <a:xfrm>
            <a:off x="778550" y="3706297"/>
            <a:ext cx="6299240" cy="1135380"/>
          </a:xfrm>
          <a:prstGeom prst="roundRect">
            <a:avLst>
              <a:gd name="adj" fmla="val 25717"/>
            </a:avLst>
          </a:prstGeom>
          <a:noFill/>
          <a:ln w="7620">
            <a:solidFill>
              <a:srgbClr val="FFFFFF">
                <a:alpha val="24000"/>
              </a:srgbClr>
            </a:solidFill>
            <a:prstDash val="solid"/>
          </a:ln>
        </p:spPr>
      </p:sp>
      <p:sp>
        <p:nvSpPr>
          <p:cNvPr id="7" name="Shape 5"/>
          <p:cNvSpPr/>
          <p:nvPr/>
        </p:nvSpPr>
        <p:spPr>
          <a:xfrm>
            <a:off x="786170" y="3713917"/>
            <a:ext cx="6284000" cy="560070"/>
          </a:xfrm>
          <a:prstGeom prst="rect">
            <a:avLst/>
          </a:prstGeom>
          <a:solidFill>
            <a:srgbClr val="FFFFFF">
              <a:alpha val="4000"/>
            </a:srgbClr>
          </a:solidFill>
          <a:ln/>
        </p:spPr>
      </p:sp>
      <p:sp>
        <p:nvSpPr>
          <p:cNvPr id="8" name="Text 6"/>
          <p:cNvSpPr/>
          <p:nvPr/>
        </p:nvSpPr>
        <p:spPr>
          <a:xfrm>
            <a:off x="980837" y="383821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Female</a:t>
            </a:r>
            <a:endParaRPr lang="en-US" sz="1500" dirty="0"/>
          </a:p>
        </p:txBody>
      </p:sp>
      <p:sp>
        <p:nvSpPr>
          <p:cNvPr id="9" name="Text 7"/>
          <p:cNvSpPr/>
          <p:nvPr/>
        </p:nvSpPr>
        <p:spPr>
          <a:xfrm>
            <a:off x="4126587" y="383821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75191</a:t>
            </a:r>
            <a:endParaRPr lang="en-US" sz="1500" dirty="0"/>
          </a:p>
        </p:txBody>
      </p:sp>
      <p:sp>
        <p:nvSpPr>
          <p:cNvPr id="10" name="Shape 8"/>
          <p:cNvSpPr/>
          <p:nvPr/>
        </p:nvSpPr>
        <p:spPr>
          <a:xfrm>
            <a:off x="786170" y="4273987"/>
            <a:ext cx="6284000" cy="560070"/>
          </a:xfrm>
          <a:prstGeom prst="rect">
            <a:avLst/>
          </a:prstGeom>
          <a:solidFill>
            <a:srgbClr val="000000">
              <a:alpha val="4000"/>
            </a:srgbClr>
          </a:solidFill>
          <a:ln/>
        </p:spPr>
      </p:sp>
      <p:sp>
        <p:nvSpPr>
          <p:cNvPr id="11" name="Text 9"/>
          <p:cNvSpPr/>
          <p:nvPr/>
        </p:nvSpPr>
        <p:spPr>
          <a:xfrm>
            <a:off x="980837" y="439828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Male</a:t>
            </a:r>
            <a:endParaRPr lang="en-US" sz="1500" dirty="0"/>
          </a:p>
        </p:txBody>
      </p:sp>
      <p:sp>
        <p:nvSpPr>
          <p:cNvPr id="12" name="Text 10"/>
          <p:cNvSpPr/>
          <p:nvPr/>
        </p:nvSpPr>
        <p:spPr>
          <a:xfrm>
            <a:off x="4126587" y="439828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157890</a:t>
            </a:r>
            <a:endParaRPr lang="en-US" sz="1500" dirty="0"/>
          </a:p>
        </p:txBody>
      </p:sp>
      <p:sp>
        <p:nvSpPr>
          <p:cNvPr id="13" name="Text 11"/>
          <p:cNvSpPr/>
          <p:nvPr/>
        </p:nvSpPr>
        <p:spPr>
          <a:xfrm>
            <a:off x="778550" y="5060633"/>
            <a:ext cx="6299240" cy="622935"/>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Male customers contribute significantly more to total revenue, indicating potential for targeted marketing towards female segments.</a:t>
            </a:r>
            <a:endParaRPr lang="en-US" sz="1500" dirty="0"/>
          </a:p>
        </p:txBody>
      </p:sp>
      <p:sp>
        <p:nvSpPr>
          <p:cNvPr id="14" name="Text 12"/>
          <p:cNvSpPr/>
          <p:nvPr/>
        </p:nvSpPr>
        <p:spPr>
          <a:xfrm>
            <a:off x="7560231" y="2345412"/>
            <a:ext cx="3719512" cy="324445"/>
          </a:xfrm>
          <a:prstGeom prst="rect">
            <a:avLst/>
          </a:prstGeom>
          <a:noFill/>
          <a:ln/>
        </p:spPr>
        <p:txBody>
          <a:bodyPr wrap="none" lIns="0" tIns="0" rIns="0" bIns="0" rtlCol="0" anchor="t"/>
          <a:lstStyle/>
          <a:p>
            <a:pPr marL="0" indent="0" algn="l">
              <a:lnSpc>
                <a:spcPts val="2550"/>
              </a:lnSpc>
              <a:buNone/>
            </a:pPr>
            <a:r>
              <a:rPr lang="en-US" sz="2000" b="1" dirty="0">
                <a:solidFill>
                  <a:srgbClr val="F0FCFF"/>
                </a:solidFill>
                <a:latin typeface="Spline Sans Bold" pitchFamily="34" charset="0"/>
                <a:ea typeface="Spline Sans Bold" pitchFamily="34" charset="-122"/>
                <a:cs typeface="Spline Sans Bold" pitchFamily="34" charset="-120"/>
              </a:rPr>
              <a:t>High-Spending Discount Users</a:t>
            </a:r>
            <a:endParaRPr lang="en-US" sz="2000" dirty="0"/>
          </a:p>
        </p:txBody>
      </p:sp>
      <p:sp>
        <p:nvSpPr>
          <p:cNvPr id="15" name="Text 13"/>
          <p:cNvSpPr/>
          <p:nvPr/>
        </p:nvSpPr>
        <p:spPr>
          <a:xfrm>
            <a:off x="7560231" y="2864406"/>
            <a:ext cx="6299240" cy="622935"/>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Identified 839 customers who utilized discounts yet maintained an above-average purchase amount, highlighting effective discount strategies.</a:t>
            </a:r>
            <a:endParaRPr lang="en-US" sz="1500" dirty="0"/>
          </a:p>
        </p:txBody>
      </p:sp>
      <p:sp>
        <p:nvSpPr>
          <p:cNvPr id="16" name="Shape 14"/>
          <p:cNvSpPr/>
          <p:nvPr/>
        </p:nvSpPr>
        <p:spPr>
          <a:xfrm>
            <a:off x="7560231" y="3706297"/>
            <a:ext cx="6299240" cy="2815590"/>
          </a:xfrm>
          <a:prstGeom prst="roundRect">
            <a:avLst>
              <a:gd name="adj" fmla="val 10370"/>
            </a:avLst>
          </a:prstGeom>
          <a:noFill/>
          <a:ln w="7620">
            <a:solidFill>
              <a:srgbClr val="FFFFFF">
                <a:alpha val="24000"/>
              </a:srgbClr>
            </a:solidFill>
            <a:prstDash val="solid"/>
          </a:ln>
        </p:spPr>
      </p:sp>
      <p:sp>
        <p:nvSpPr>
          <p:cNvPr id="17" name="Shape 15"/>
          <p:cNvSpPr/>
          <p:nvPr/>
        </p:nvSpPr>
        <p:spPr>
          <a:xfrm>
            <a:off x="7567851" y="3713917"/>
            <a:ext cx="6284000" cy="560070"/>
          </a:xfrm>
          <a:prstGeom prst="rect">
            <a:avLst/>
          </a:prstGeom>
          <a:solidFill>
            <a:srgbClr val="FFFFFF">
              <a:alpha val="4000"/>
            </a:srgbClr>
          </a:solidFill>
          <a:ln/>
        </p:spPr>
      </p:sp>
      <p:sp>
        <p:nvSpPr>
          <p:cNvPr id="18" name="Text 16"/>
          <p:cNvSpPr/>
          <p:nvPr/>
        </p:nvSpPr>
        <p:spPr>
          <a:xfrm>
            <a:off x="7762518" y="383821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2</a:t>
            </a:r>
            <a:endParaRPr lang="en-US" sz="1500" dirty="0"/>
          </a:p>
        </p:txBody>
      </p:sp>
      <p:sp>
        <p:nvSpPr>
          <p:cNvPr id="19" name="Text 17"/>
          <p:cNvSpPr/>
          <p:nvPr/>
        </p:nvSpPr>
        <p:spPr>
          <a:xfrm>
            <a:off x="10908268" y="383821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64</a:t>
            </a:r>
            <a:endParaRPr lang="en-US" sz="1500" dirty="0"/>
          </a:p>
        </p:txBody>
      </p:sp>
      <p:sp>
        <p:nvSpPr>
          <p:cNvPr id="20" name="Shape 18"/>
          <p:cNvSpPr/>
          <p:nvPr/>
        </p:nvSpPr>
        <p:spPr>
          <a:xfrm>
            <a:off x="7567851" y="4273987"/>
            <a:ext cx="6284000" cy="560070"/>
          </a:xfrm>
          <a:prstGeom prst="rect">
            <a:avLst/>
          </a:prstGeom>
          <a:solidFill>
            <a:srgbClr val="000000">
              <a:alpha val="4000"/>
            </a:srgbClr>
          </a:solidFill>
          <a:ln/>
        </p:spPr>
      </p:sp>
      <p:sp>
        <p:nvSpPr>
          <p:cNvPr id="21" name="Text 19"/>
          <p:cNvSpPr/>
          <p:nvPr/>
        </p:nvSpPr>
        <p:spPr>
          <a:xfrm>
            <a:off x="7762518" y="439828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3</a:t>
            </a:r>
            <a:endParaRPr lang="en-US" sz="1500" dirty="0"/>
          </a:p>
        </p:txBody>
      </p:sp>
      <p:sp>
        <p:nvSpPr>
          <p:cNvPr id="22" name="Text 20"/>
          <p:cNvSpPr/>
          <p:nvPr/>
        </p:nvSpPr>
        <p:spPr>
          <a:xfrm>
            <a:off x="10908268" y="439828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73</a:t>
            </a:r>
            <a:endParaRPr lang="en-US" sz="1500" dirty="0"/>
          </a:p>
        </p:txBody>
      </p:sp>
      <p:sp>
        <p:nvSpPr>
          <p:cNvPr id="23" name="Shape 21"/>
          <p:cNvSpPr/>
          <p:nvPr/>
        </p:nvSpPr>
        <p:spPr>
          <a:xfrm>
            <a:off x="7567851" y="4834057"/>
            <a:ext cx="6284000" cy="560070"/>
          </a:xfrm>
          <a:prstGeom prst="rect">
            <a:avLst/>
          </a:prstGeom>
          <a:solidFill>
            <a:srgbClr val="FFFFFF">
              <a:alpha val="4000"/>
            </a:srgbClr>
          </a:solidFill>
          <a:ln/>
        </p:spPr>
      </p:sp>
      <p:sp>
        <p:nvSpPr>
          <p:cNvPr id="24" name="Text 22"/>
          <p:cNvSpPr/>
          <p:nvPr/>
        </p:nvSpPr>
        <p:spPr>
          <a:xfrm>
            <a:off x="7762518" y="495835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4</a:t>
            </a:r>
            <a:endParaRPr lang="en-US" sz="1500" dirty="0"/>
          </a:p>
        </p:txBody>
      </p:sp>
      <p:sp>
        <p:nvSpPr>
          <p:cNvPr id="25" name="Text 23"/>
          <p:cNvSpPr/>
          <p:nvPr/>
        </p:nvSpPr>
        <p:spPr>
          <a:xfrm>
            <a:off x="10908268" y="495835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90</a:t>
            </a:r>
            <a:endParaRPr lang="en-US" sz="1500" dirty="0"/>
          </a:p>
        </p:txBody>
      </p:sp>
      <p:sp>
        <p:nvSpPr>
          <p:cNvPr id="26" name="Shape 24"/>
          <p:cNvSpPr/>
          <p:nvPr/>
        </p:nvSpPr>
        <p:spPr>
          <a:xfrm>
            <a:off x="7567851" y="5394127"/>
            <a:ext cx="6284000" cy="560070"/>
          </a:xfrm>
          <a:prstGeom prst="rect">
            <a:avLst/>
          </a:prstGeom>
          <a:solidFill>
            <a:srgbClr val="000000">
              <a:alpha val="4000"/>
            </a:srgbClr>
          </a:solidFill>
          <a:ln/>
        </p:spPr>
      </p:sp>
      <p:sp>
        <p:nvSpPr>
          <p:cNvPr id="27" name="Text 25"/>
          <p:cNvSpPr/>
          <p:nvPr/>
        </p:nvSpPr>
        <p:spPr>
          <a:xfrm>
            <a:off x="7762518" y="551842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7</a:t>
            </a:r>
            <a:endParaRPr lang="en-US" sz="1500" dirty="0"/>
          </a:p>
        </p:txBody>
      </p:sp>
      <p:sp>
        <p:nvSpPr>
          <p:cNvPr id="28" name="Text 26"/>
          <p:cNvSpPr/>
          <p:nvPr/>
        </p:nvSpPr>
        <p:spPr>
          <a:xfrm>
            <a:off x="10908268" y="551842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85</a:t>
            </a:r>
            <a:endParaRPr lang="en-US" sz="1500" dirty="0"/>
          </a:p>
        </p:txBody>
      </p:sp>
      <p:sp>
        <p:nvSpPr>
          <p:cNvPr id="29" name="Shape 27"/>
          <p:cNvSpPr/>
          <p:nvPr/>
        </p:nvSpPr>
        <p:spPr>
          <a:xfrm>
            <a:off x="7567851" y="5954197"/>
            <a:ext cx="6284000" cy="560070"/>
          </a:xfrm>
          <a:prstGeom prst="rect">
            <a:avLst/>
          </a:prstGeom>
          <a:solidFill>
            <a:srgbClr val="FFFFFF">
              <a:alpha val="4000"/>
            </a:srgbClr>
          </a:solidFill>
          <a:ln/>
        </p:spPr>
      </p:sp>
      <p:sp>
        <p:nvSpPr>
          <p:cNvPr id="30" name="Text 28"/>
          <p:cNvSpPr/>
          <p:nvPr/>
        </p:nvSpPr>
        <p:spPr>
          <a:xfrm>
            <a:off x="7762518" y="607849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9</a:t>
            </a:r>
            <a:endParaRPr lang="en-US" sz="1500" dirty="0"/>
          </a:p>
        </p:txBody>
      </p:sp>
      <p:sp>
        <p:nvSpPr>
          <p:cNvPr id="31" name="Text 29"/>
          <p:cNvSpPr/>
          <p:nvPr/>
        </p:nvSpPr>
        <p:spPr>
          <a:xfrm>
            <a:off x="10908268" y="6078498"/>
            <a:ext cx="2749034"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97</a:t>
            </a:r>
            <a:endParaRPr lang="en-US" sz="1500" dirty="0"/>
          </a:p>
        </p:txBody>
      </p:sp>
      <p:sp>
        <p:nvSpPr>
          <p:cNvPr id="32" name="Text 30"/>
          <p:cNvSpPr/>
          <p:nvPr/>
        </p:nvSpPr>
        <p:spPr>
          <a:xfrm>
            <a:off x="7560231" y="6740843"/>
            <a:ext cx="6299240" cy="622935"/>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These customers represent a valuable segment that responds well to promotions without compromising overall spend.</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9863" y="556736"/>
            <a:ext cx="8790861" cy="562332"/>
          </a:xfrm>
          <a:prstGeom prst="rect">
            <a:avLst/>
          </a:prstGeom>
          <a:noFill/>
          <a:ln/>
        </p:spPr>
        <p:txBody>
          <a:bodyPr wrap="none" lIns="0" tIns="0" rIns="0" bIns="0" rtlCol="0" anchor="t"/>
          <a:lstStyle/>
          <a:p>
            <a:pPr marL="0" indent="0" algn="l">
              <a:lnSpc>
                <a:spcPts val="4400"/>
              </a:lnSpc>
              <a:buNone/>
            </a:pPr>
            <a:r>
              <a:rPr lang="en-US" sz="3500" b="1" dirty="0">
                <a:solidFill>
                  <a:srgbClr val="F0FCFF"/>
                </a:solidFill>
                <a:latin typeface="Spline Sans Bold" pitchFamily="34" charset="0"/>
                <a:ea typeface="Spline Sans Bold" pitchFamily="34" charset="-122"/>
                <a:cs typeface="Spline Sans Bold" pitchFamily="34" charset="-120"/>
              </a:rPr>
              <a:t>SQL Analysis: Product &amp; Shipping Insights</a:t>
            </a:r>
            <a:endParaRPr lang="en-US" sz="3500" dirty="0"/>
          </a:p>
        </p:txBody>
      </p:sp>
      <p:sp>
        <p:nvSpPr>
          <p:cNvPr id="3" name="Text 1"/>
          <p:cNvSpPr/>
          <p:nvPr/>
        </p:nvSpPr>
        <p:spPr>
          <a:xfrm>
            <a:off x="809863" y="1524000"/>
            <a:ext cx="13010674"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Further SQL analysis provided insights into product performance and the impact of different shipping types on purchase behavior.</a:t>
            </a:r>
            <a:endParaRPr lang="en-US" sz="1550" dirty="0"/>
          </a:p>
        </p:txBody>
      </p:sp>
      <p:sp>
        <p:nvSpPr>
          <p:cNvPr id="4" name="Text 2"/>
          <p:cNvSpPr/>
          <p:nvPr/>
        </p:nvSpPr>
        <p:spPr>
          <a:xfrm>
            <a:off x="809863" y="2278142"/>
            <a:ext cx="3087886" cy="337542"/>
          </a:xfrm>
          <a:prstGeom prst="rect">
            <a:avLst/>
          </a:prstGeom>
          <a:noFill/>
          <a:ln/>
        </p:spPr>
        <p:txBody>
          <a:bodyPr wrap="none" lIns="0" tIns="0" rIns="0" bIns="0" rtlCol="0" anchor="t"/>
          <a:lstStyle/>
          <a:p>
            <a:pPr marL="0" indent="0" algn="l">
              <a:lnSpc>
                <a:spcPts val="2650"/>
              </a:lnSpc>
              <a:buNone/>
            </a:pPr>
            <a:r>
              <a:rPr lang="en-US" sz="2100" b="1" dirty="0">
                <a:solidFill>
                  <a:srgbClr val="F0FCFF"/>
                </a:solidFill>
                <a:latin typeface="Spline Sans Bold" pitchFamily="34" charset="0"/>
                <a:ea typeface="Spline Sans Bold" pitchFamily="34" charset="-122"/>
                <a:cs typeface="Spline Sans Bold" pitchFamily="34" charset="-120"/>
              </a:rPr>
              <a:t>Top 5 Products by Rating</a:t>
            </a:r>
            <a:endParaRPr lang="en-US" sz="2100" dirty="0"/>
          </a:p>
        </p:txBody>
      </p:sp>
      <p:sp>
        <p:nvSpPr>
          <p:cNvPr id="5" name="Text 3"/>
          <p:cNvSpPr/>
          <p:nvPr/>
        </p:nvSpPr>
        <p:spPr>
          <a:xfrm>
            <a:off x="809863" y="2818090"/>
            <a:ext cx="6258401" cy="647938"/>
          </a:xfrm>
          <a:prstGeom prst="rect">
            <a:avLst/>
          </a:prstGeom>
          <a:noFill/>
          <a:ln/>
        </p:spPr>
        <p:txBody>
          <a:bodyPr wrap="squar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Identifying products with the highest average review ratings helps in prioritizing inventory and marketing efforts.</a:t>
            </a:r>
            <a:endParaRPr lang="en-US" sz="1550" dirty="0"/>
          </a:p>
        </p:txBody>
      </p:sp>
      <p:sp>
        <p:nvSpPr>
          <p:cNvPr id="6" name="Shape 4"/>
          <p:cNvSpPr/>
          <p:nvPr/>
        </p:nvSpPr>
        <p:spPr>
          <a:xfrm>
            <a:off x="809863" y="3693795"/>
            <a:ext cx="6258401" cy="2925723"/>
          </a:xfrm>
          <a:prstGeom prst="roundRect">
            <a:avLst>
              <a:gd name="adj" fmla="val 10381"/>
            </a:avLst>
          </a:prstGeom>
          <a:noFill/>
          <a:ln w="7620">
            <a:solidFill>
              <a:srgbClr val="FFFFFF">
                <a:alpha val="24000"/>
              </a:srgbClr>
            </a:solidFill>
            <a:prstDash val="solid"/>
          </a:ln>
        </p:spPr>
      </p:sp>
      <p:sp>
        <p:nvSpPr>
          <p:cNvPr id="7" name="Shape 5"/>
          <p:cNvSpPr/>
          <p:nvPr/>
        </p:nvSpPr>
        <p:spPr>
          <a:xfrm>
            <a:off x="817483" y="3701415"/>
            <a:ext cx="6243161" cy="582097"/>
          </a:xfrm>
          <a:prstGeom prst="rect">
            <a:avLst/>
          </a:prstGeom>
          <a:solidFill>
            <a:srgbClr val="FFFFFF">
              <a:alpha val="4000"/>
            </a:srgbClr>
          </a:solidFill>
          <a:ln/>
        </p:spPr>
      </p:sp>
      <p:sp>
        <p:nvSpPr>
          <p:cNvPr id="8" name="Text 6"/>
          <p:cNvSpPr/>
          <p:nvPr/>
        </p:nvSpPr>
        <p:spPr>
          <a:xfrm>
            <a:off x="1019889" y="3830479"/>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Gloves</a:t>
            </a:r>
            <a:endParaRPr lang="en-US" sz="1550" dirty="0"/>
          </a:p>
        </p:txBody>
      </p:sp>
      <p:sp>
        <p:nvSpPr>
          <p:cNvPr id="9" name="Text 7"/>
          <p:cNvSpPr/>
          <p:nvPr/>
        </p:nvSpPr>
        <p:spPr>
          <a:xfrm>
            <a:off x="4145280" y="3830479"/>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3.86</a:t>
            </a:r>
            <a:endParaRPr lang="en-US" sz="1550" dirty="0"/>
          </a:p>
        </p:txBody>
      </p:sp>
      <p:sp>
        <p:nvSpPr>
          <p:cNvPr id="10" name="Shape 8"/>
          <p:cNvSpPr/>
          <p:nvPr/>
        </p:nvSpPr>
        <p:spPr>
          <a:xfrm>
            <a:off x="817483" y="4283512"/>
            <a:ext cx="6243161" cy="582097"/>
          </a:xfrm>
          <a:prstGeom prst="rect">
            <a:avLst/>
          </a:prstGeom>
          <a:solidFill>
            <a:srgbClr val="000000">
              <a:alpha val="4000"/>
            </a:srgbClr>
          </a:solidFill>
          <a:ln/>
        </p:spPr>
      </p:sp>
      <p:sp>
        <p:nvSpPr>
          <p:cNvPr id="11" name="Text 9"/>
          <p:cNvSpPr/>
          <p:nvPr/>
        </p:nvSpPr>
        <p:spPr>
          <a:xfrm>
            <a:off x="1019889" y="4412575"/>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Sandals</a:t>
            </a:r>
            <a:endParaRPr lang="en-US" sz="1550" dirty="0"/>
          </a:p>
        </p:txBody>
      </p:sp>
      <p:sp>
        <p:nvSpPr>
          <p:cNvPr id="12" name="Text 10"/>
          <p:cNvSpPr/>
          <p:nvPr/>
        </p:nvSpPr>
        <p:spPr>
          <a:xfrm>
            <a:off x="4145280" y="4412575"/>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3.84</a:t>
            </a:r>
            <a:endParaRPr lang="en-US" sz="1550" dirty="0"/>
          </a:p>
        </p:txBody>
      </p:sp>
      <p:sp>
        <p:nvSpPr>
          <p:cNvPr id="13" name="Shape 11"/>
          <p:cNvSpPr/>
          <p:nvPr/>
        </p:nvSpPr>
        <p:spPr>
          <a:xfrm>
            <a:off x="817483" y="4865608"/>
            <a:ext cx="6243161" cy="582097"/>
          </a:xfrm>
          <a:prstGeom prst="rect">
            <a:avLst/>
          </a:prstGeom>
          <a:solidFill>
            <a:srgbClr val="FFFFFF">
              <a:alpha val="4000"/>
            </a:srgbClr>
          </a:solidFill>
          <a:ln/>
        </p:spPr>
      </p:sp>
      <p:sp>
        <p:nvSpPr>
          <p:cNvPr id="14" name="Text 12"/>
          <p:cNvSpPr/>
          <p:nvPr/>
        </p:nvSpPr>
        <p:spPr>
          <a:xfrm>
            <a:off x="1019889" y="4994672"/>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Boots</a:t>
            </a:r>
            <a:endParaRPr lang="en-US" sz="1550" dirty="0"/>
          </a:p>
        </p:txBody>
      </p:sp>
      <p:sp>
        <p:nvSpPr>
          <p:cNvPr id="15" name="Text 13"/>
          <p:cNvSpPr/>
          <p:nvPr/>
        </p:nvSpPr>
        <p:spPr>
          <a:xfrm>
            <a:off x="4145280" y="4994672"/>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3.82</a:t>
            </a:r>
            <a:endParaRPr lang="en-US" sz="1550" dirty="0"/>
          </a:p>
        </p:txBody>
      </p:sp>
      <p:sp>
        <p:nvSpPr>
          <p:cNvPr id="16" name="Shape 14"/>
          <p:cNvSpPr/>
          <p:nvPr/>
        </p:nvSpPr>
        <p:spPr>
          <a:xfrm>
            <a:off x="817483" y="5447705"/>
            <a:ext cx="6243161" cy="582097"/>
          </a:xfrm>
          <a:prstGeom prst="rect">
            <a:avLst/>
          </a:prstGeom>
          <a:solidFill>
            <a:srgbClr val="000000">
              <a:alpha val="4000"/>
            </a:srgbClr>
          </a:solidFill>
          <a:ln/>
        </p:spPr>
      </p:sp>
      <p:sp>
        <p:nvSpPr>
          <p:cNvPr id="17" name="Text 15"/>
          <p:cNvSpPr/>
          <p:nvPr/>
        </p:nvSpPr>
        <p:spPr>
          <a:xfrm>
            <a:off x="1019889" y="5576768"/>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Hat</a:t>
            </a:r>
            <a:endParaRPr lang="en-US" sz="1550" dirty="0"/>
          </a:p>
        </p:txBody>
      </p:sp>
      <p:sp>
        <p:nvSpPr>
          <p:cNvPr id="18" name="Text 16"/>
          <p:cNvSpPr/>
          <p:nvPr/>
        </p:nvSpPr>
        <p:spPr>
          <a:xfrm>
            <a:off x="4145280" y="5576768"/>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3.80</a:t>
            </a:r>
            <a:endParaRPr lang="en-US" sz="1550" dirty="0"/>
          </a:p>
        </p:txBody>
      </p:sp>
      <p:sp>
        <p:nvSpPr>
          <p:cNvPr id="19" name="Shape 17"/>
          <p:cNvSpPr/>
          <p:nvPr/>
        </p:nvSpPr>
        <p:spPr>
          <a:xfrm>
            <a:off x="817483" y="6029801"/>
            <a:ext cx="6243161" cy="582097"/>
          </a:xfrm>
          <a:prstGeom prst="rect">
            <a:avLst/>
          </a:prstGeom>
          <a:solidFill>
            <a:srgbClr val="FFFFFF">
              <a:alpha val="4000"/>
            </a:srgbClr>
          </a:solidFill>
          <a:ln/>
        </p:spPr>
      </p:sp>
      <p:sp>
        <p:nvSpPr>
          <p:cNvPr id="20" name="Text 18"/>
          <p:cNvSpPr/>
          <p:nvPr/>
        </p:nvSpPr>
        <p:spPr>
          <a:xfrm>
            <a:off x="1019889" y="6158865"/>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Skirt</a:t>
            </a:r>
            <a:endParaRPr lang="en-US" sz="1550" dirty="0"/>
          </a:p>
        </p:txBody>
      </p:sp>
      <p:sp>
        <p:nvSpPr>
          <p:cNvPr id="21" name="Text 19"/>
          <p:cNvSpPr/>
          <p:nvPr/>
        </p:nvSpPr>
        <p:spPr>
          <a:xfrm>
            <a:off x="4145280" y="6158865"/>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3.78</a:t>
            </a:r>
            <a:endParaRPr lang="en-US" sz="1550" dirty="0"/>
          </a:p>
        </p:txBody>
      </p:sp>
      <p:sp>
        <p:nvSpPr>
          <p:cNvPr id="22" name="Text 20"/>
          <p:cNvSpPr/>
          <p:nvPr/>
        </p:nvSpPr>
        <p:spPr>
          <a:xfrm>
            <a:off x="809863" y="6847284"/>
            <a:ext cx="6258401" cy="647938"/>
          </a:xfrm>
          <a:prstGeom prst="rect">
            <a:avLst/>
          </a:prstGeom>
          <a:noFill/>
          <a:ln/>
        </p:spPr>
        <p:txBody>
          <a:bodyPr wrap="squar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These top-rated items can be leveraged in promotional campaigns to attract new customers and build brand trust.</a:t>
            </a:r>
            <a:endParaRPr lang="en-US" sz="1550" dirty="0"/>
          </a:p>
        </p:txBody>
      </p:sp>
      <p:sp>
        <p:nvSpPr>
          <p:cNvPr id="23" name="Text 21"/>
          <p:cNvSpPr/>
          <p:nvPr/>
        </p:nvSpPr>
        <p:spPr>
          <a:xfrm>
            <a:off x="7569756" y="2278142"/>
            <a:ext cx="3383994" cy="337542"/>
          </a:xfrm>
          <a:prstGeom prst="rect">
            <a:avLst/>
          </a:prstGeom>
          <a:noFill/>
          <a:ln/>
        </p:spPr>
        <p:txBody>
          <a:bodyPr wrap="none" lIns="0" tIns="0" rIns="0" bIns="0" rtlCol="0" anchor="t"/>
          <a:lstStyle/>
          <a:p>
            <a:pPr marL="0" indent="0" algn="l">
              <a:lnSpc>
                <a:spcPts val="2650"/>
              </a:lnSpc>
              <a:buNone/>
            </a:pPr>
            <a:r>
              <a:rPr lang="en-US" sz="2100" b="1" dirty="0">
                <a:solidFill>
                  <a:srgbClr val="F0FCFF"/>
                </a:solidFill>
                <a:latin typeface="Spline Sans Bold" pitchFamily="34" charset="0"/>
                <a:ea typeface="Spline Sans Bold" pitchFamily="34" charset="-122"/>
                <a:cs typeface="Spline Sans Bold" pitchFamily="34" charset="-120"/>
              </a:rPr>
              <a:t>Shipping Type Comparison</a:t>
            </a:r>
            <a:endParaRPr lang="en-US" sz="2100" dirty="0"/>
          </a:p>
        </p:txBody>
      </p:sp>
      <p:sp>
        <p:nvSpPr>
          <p:cNvPr id="24" name="Text 22"/>
          <p:cNvSpPr/>
          <p:nvPr/>
        </p:nvSpPr>
        <p:spPr>
          <a:xfrm>
            <a:off x="7569756" y="2818090"/>
            <a:ext cx="6258401" cy="647938"/>
          </a:xfrm>
          <a:prstGeom prst="rect">
            <a:avLst/>
          </a:prstGeom>
          <a:noFill/>
          <a:ln/>
        </p:spPr>
        <p:txBody>
          <a:bodyPr wrap="squar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Comparing average purchase amounts between Standard and Express shipping reveals customer willingness to pay for speed.</a:t>
            </a:r>
            <a:endParaRPr lang="en-US" sz="1550" dirty="0"/>
          </a:p>
        </p:txBody>
      </p:sp>
      <p:sp>
        <p:nvSpPr>
          <p:cNvPr id="25" name="Shape 23"/>
          <p:cNvSpPr/>
          <p:nvPr/>
        </p:nvSpPr>
        <p:spPr>
          <a:xfrm>
            <a:off x="7569756" y="3693795"/>
            <a:ext cx="6258401" cy="1179433"/>
          </a:xfrm>
          <a:prstGeom prst="roundRect">
            <a:avLst>
              <a:gd name="adj" fmla="val 25752"/>
            </a:avLst>
          </a:prstGeom>
          <a:noFill/>
          <a:ln w="7620">
            <a:solidFill>
              <a:srgbClr val="FFFFFF">
                <a:alpha val="24000"/>
              </a:srgbClr>
            </a:solidFill>
            <a:prstDash val="solid"/>
          </a:ln>
        </p:spPr>
      </p:sp>
      <p:sp>
        <p:nvSpPr>
          <p:cNvPr id="26" name="Shape 24"/>
          <p:cNvSpPr/>
          <p:nvPr/>
        </p:nvSpPr>
        <p:spPr>
          <a:xfrm>
            <a:off x="7577376" y="3701415"/>
            <a:ext cx="6243161" cy="582097"/>
          </a:xfrm>
          <a:prstGeom prst="rect">
            <a:avLst/>
          </a:prstGeom>
          <a:solidFill>
            <a:srgbClr val="FFFFFF">
              <a:alpha val="4000"/>
            </a:srgbClr>
          </a:solidFill>
          <a:ln/>
        </p:spPr>
      </p:sp>
      <p:sp>
        <p:nvSpPr>
          <p:cNvPr id="27" name="Text 25"/>
          <p:cNvSpPr/>
          <p:nvPr/>
        </p:nvSpPr>
        <p:spPr>
          <a:xfrm>
            <a:off x="7779782" y="3830479"/>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Standard</a:t>
            </a:r>
            <a:endParaRPr lang="en-US" sz="1550" dirty="0"/>
          </a:p>
        </p:txBody>
      </p:sp>
      <p:sp>
        <p:nvSpPr>
          <p:cNvPr id="28" name="Text 26"/>
          <p:cNvSpPr/>
          <p:nvPr/>
        </p:nvSpPr>
        <p:spPr>
          <a:xfrm>
            <a:off x="10905173" y="3830479"/>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58.46</a:t>
            </a:r>
            <a:endParaRPr lang="en-US" sz="1550" dirty="0"/>
          </a:p>
        </p:txBody>
      </p:sp>
      <p:sp>
        <p:nvSpPr>
          <p:cNvPr id="29" name="Shape 27"/>
          <p:cNvSpPr/>
          <p:nvPr/>
        </p:nvSpPr>
        <p:spPr>
          <a:xfrm>
            <a:off x="7577376" y="4283512"/>
            <a:ext cx="6243161" cy="582097"/>
          </a:xfrm>
          <a:prstGeom prst="rect">
            <a:avLst/>
          </a:prstGeom>
          <a:solidFill>
            <a:srgbClr val="000000">
              <a:alpha val="4000"/>
            </a:srgbClr>
          </a:solidFill>
          <a:ln/>
        </p:spPr>
      </p:sp>
      <p:sp>
        <p:nvSpPr>
          <p:cNvPr id="30" name="Text 28"/>
          <p:cNvSpPr/>
          <p:nvPr/>
        </p:nvSpPr>
        <p:spPr>
          <a:xfrm>
            <a:off x="7779782" y="4412575"/>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Express</a:t>
            </a:r>
            <a:endParaRPr lang="en-US" sz="1550" dirty="0"/>
          </a:p>
        </p:txBody>
      </p:sp>
      <p:sp>
        <p:nvSpPr>
          <p:cNvPr id="31" name="Text 29"/>
          <p:cNvSpPr/>
          <p:nvPr/>
        </p:nvSpPr>
        <p:spPr>
          <a:xfrm>
            <a:off x="10905173" y="4412575"/>
            <a:ext cx="2712958" cy="323969"/>
          </a:xfrm>
          <a:prstGeom prst="rect">
            <a:avLst/>
          </a:prstGeom>
          <a:noFill/>
          <a:ln/>
        </p:spPr>
        <p:txBody>
          <a:bodyPr wrap="non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60.48</a:t>
            </a:r>
            <a:endParaRPr lang="en-US" sz="1550" dirty="0"/>
          </a:p>
        </p:txBody>
      </p:sp>
      <p:sp>
        <p:nvSpPr>
          <p:cNvPr id="32" name="Text 30"/>
          <p:cNvSpPr/>
          <p:nvPr/>
        </p:nvSpPr>
        <p:spPr>
          <a:xfrm>
            <a:off x="7569756" y="5100995"/>
            <a:ext cx="6258401" cy="971907"/>
          </a:xfrm>
          <a:prstGeom prst="rect">
            <a:avLst/>
          </a:prstGeom>
          <a:noFill/>
          <a:ln/>
        </p:spPr>
        <p:txBody>
          <a:bodyPr wrap="squar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Customers using Express shipping tend to have slightly higher average purchase amounts, suggesting a premium service attracts higher-value transactions.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8669" y="689729"/>
            <a:ext cx="10345460" cy="540782"/>
          </a:xfrm>
          <a:prstGeom prst="rect">
            <a:avLst/>
          </a:prstGeom>
          <a:noFill/>
          <a:ln/>
        </p:spPr>
        <p:txBody>
          <a:bodyPr wrap="none" lIns="0" tIns="0" rIns="0" bIns="0" rtlCol="0" anchor="t"/>
          <a:lstStyle/>
          <a:p>
            <a:pPr marL="0" indent="0" algn="l">
              <a:lnSpc>
                <a:spcPts val="4250"/>
              </a:lnSpc>
              <a:buNone/>
            </a:pPr>
            <a:r>
              <a:rPr lang="en-US" sz="3400" b="1" dirty="0">
                <a:solidFill>
                  <a:srgbClr val="F0FCFF"/>
                </a:solidFill>
                <a:latin typeface="Spline Sans Bold" pitchFamily="34" charset="0"/>
                <a:ea typeface="Spline Sans Bold" pitchFamily="34" charset="-122"/>
                <a:cs typeface="Spline Sans Bold" pitchFamily="34" charset="-120"/>
              </a:rPr>
              <a:t>SQL Analysis: Subscription &amp; Discount Dependency</a:t>
            </a:r>
            <a:endParaRPr lang="en-US" sz="3400" dirty="0"/>
          </a:p>
        </p:txBody>
      </p:sp>
      <p:sp>
        <p:nvSpPr>
          <p:cNvPr id="3" name="Text 1"/>
          <p:cNvSpPr/>
          <p:nvPr/>
        </p:nvSpPr>
        <p:spPr>
          <a:xfrm>
            <a:off x="778669" y="1619845"/>
            <a:ext cx="13073063"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Understanding the dynamics of subscription status and discount dependency is crucial for optimizing pricing and loyalty programs.</a:t>
            </a:r>
            <a:endParaRPr lang="en-US" sz="1500" dirty="0"/>
          </a:p>
        </p:txBody>
      </p:sp>
      <p:sp>
        <p:nvSpPr>
          <p:cNvPr id="4" name="Text 2"/>
          <p:cNvSpPr/>
          <p:nvPr/>
        </p:nvSpPr>
        <p:spPr>
          <a:xfrm>
            <a:off x="778669" y="2344936"/>
            <a:ext cx="3989189" cy="324445"/>
          </a:xfrm>
          <a:prstGeom prst="rect">
            <a:avLst/>
          </a:prstGeom>
          <a:noFill/>
          <a:ln/>
        </p:spPr>
        <p:txBody>
          <a:bodyPr wrap="none" lIns="0" tIns="0" rIns="0" bIns="0" rtlCol="0" anchor="t"/>
          <a:lstStyle/>
          <a:p>
            <a:pPr marL="0" indent="0" algn="l">
              <a:lnSpc>
                <a:spcPts val="2550"/>
              </a:lnSpc>
              <a:buNone/>
            </a:pPr>
            <a:r>
              <a:rPr lang="en-US" sz="2000" b="1" dirty="0">
                <a:solidFill>
                  <a:srgbClr val="F0FCFF"/>
                </a:solidFill>
                <a:latin typeface="Spline Sans Bold" pitchFamily="34" charset="0"/>
                <a:ea typeface="Spline Sans Bold" pitchFamily="34" charset="-122"/>
                <a:cs typeface="Spline Sans Bold" pitchFamily="34" charset="-120"/>
              </a:rPr>
              <a:t>Subscribers vs. Non-Subscribers</a:t>
            </a:r>
            <a:endParaRPr lang="en-US" sz="2000" dirty="0"/>
          </a:p>
        </p:txBody>
      </p:sp>
      <p:sp>
        <p:nvSpPr>
          <p:cNvPr id="5" name="Text 3"/>
          <p:cNvSpPr/>
          <p:nvPr/>
        </p:nvSpPr>
        <p:spPr>
          <a:xfrm>
            <a:off x="778669" y="2864048"/>
            <a:ext cx="6299121" cy="622935"/>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Analysis of average spend and total revenue across subscription statuses provides insights into subscriber value.</a:t>
            </a:r>
            <a:endParaRPr lang="en-US" sz="1500" dirty="0"/>
          </a:p>
        </p:txBody>
      </p:sp>
      <p:sp>
        <p:nvSpPr>
          <p:cNvPr id="6" name="Shape 4"/>
          <p:cNvSpPr/>
          <p:nvPr/>
        </p:nvSpPr>
        <p:spPr>
          <a:xfrm>
            <a:off x="778669" y="3705939"/>
            <a:ext cx="6299121" cy="1135856"/>
          </a:xfrm>
          <a:prstGeom prst="roundRect">
            <a:avLst>
              <a:gd name="adj" fmla="val 25710"/>
            </a:avLst>
          </a:prstGeom>
          <a:noFill/>
          <a:ln w="7620">
            <a:solidFill>
              <a:srgbClr val="FFFFFF">
                <a:alpha val="24000"/>
              </a:srgbClr>
            </a:solidFill>
            <a:prstDash val="solid"/>
          </a:ln>
        </p:spPr>
      </p:sp>
      <p:sp>
        <p:nvSpPr>
          <p:cNvPr id="7" name="Shape 5"/>
          <p:cNvSpPr/>
          <p:nvPr/>
        </p:nvSpPr>
        <p:spPr>
          <a:xfrm>
            <a:off x="786289" y="3713559"/>
            <a:ext cx="6283881" cy="560308"/>
          </a:xfrm>
          <a:prstGeom prst="rect">
            <a:avLst/>
          </a:prstGeom>
          <a:solidFill>
            <a:srgbClr val="FFFFFF">
              <a:alpha val="4000"/>
            </a:srgbClr>
          </a:solidFill>
          <a:ln/>
        </p:spPr>
      </p:sp>
      <p:sp>
        <p:nvSpPr>
          <p:cNvPr id="8" name="Text 6"/>
          <p:cNvSpPr/>
          <p:nvPr/>
        </p:nvSpPr>
        <p:spPr>
          <a:xfrm>
            <a:off x="981194" y="3837980"/>
            <a:ext cx="1680448"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Yes</a:t>
            </a:r>
            <a:endParaRPr lang="en-US" sz="1500" dirty="0"/>
          </a:p>
        </p:txBody>
      </p:sp>
      <p:sp>
        <p:nvSpPr>
          <p:cNvPr id="9" name="Text 7"/>
          <p:cNvSpPr/>
          <p:nvPr/>
        </p:nvSpPr>
        <p:spPr>
          <a:xfrm>
            <a:off x="3058597" y="3837980"/>
            <a:ext cx="1676638"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1053</a:t>
            </a:r>
            <a:endParaRPr lang="en-US" sz="1500" dirty="0"/>
          </a:p>
        </p:txBody>
      </p:sp>
      <p:sp>
        <p:nvSpPr>
          <p:cNvPr id="10" name="Text 8"/>
          <p:cNvSpPr/>
          <p:nvPr/>
        </p:nvSpPr>
        <p:spPr>
          <a:xfrm>
            <a:off x="5132189" y="3837980"/>
            <a:ext cx="1743313"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59.49</a:t>
            </a:r>
            <a:endParaRPr lang="en-US" sz="1500" dirty="0"/>
          </a:p>
        </p:txBody>
      </p:sp>
      <p:sp>
        <p:nvSpPr>
          <p:cNvPr id="11" name="Shape 9"/>
          <p:cNvSpPr/>
          <p:nvPr/>
        </p:nvSpPr>
        <p:spPr>
          <a:xfrm>
            <a:off x="786289" y="4273868"/>
            <a:ext cx="6283881" cy="560308"/>
          </a:xfrm>
          <a:prstGeom prst="rect">
            <a:avLst/>
          </a:prstGeom>
          <a:solidFill>
            <a:srgbClr val="000000">
              <a:alpha val="4000"/>
            </a:srgbClr>
          </a:solidFill>
          <a:ln/>
        </p:spPr>
      </p:sp>
      <p:sp>
        <p:nvSpPr>
          <p:cNvPr id="12" name="Text 10"/>
          <p:cNvSpPr/>
          <p:nvPr/>
        </p:nvSpPr>
        <p:spPr>
          <a:xfrm>
            <a:off x="981194" y="4398288"/>
            <a:ext cx="1680448"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No</a:t>
            </a:r>
            <a:endParaRPr lang="en-US" sz="1500" dirty="0"/>
          </a:p>
        </p:txBody>
      </p:sp>
      <p:sp>
        <p:nvSpPr>
          <p:cNvPr id="13" name="Text 11"/>
          <p:cNvSpPr/>
          <p:nvPr/>
        </p:nvSpPr>
        <p:spPr>
          <a:xfrm>
            <a:off x="3058597" y="4398288"/>
            <a:ext cx="1676638"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2847</a:t>
            </a:r>
            <a:endParaRPr lang="en-US" sz="1500" dirty="0"/>
          </a:p>
        </p:txBody>
      </p:sp>
      <p:sp>
        <p:nvSpPr>
          <p:cNvPr id="14" name="Text 12"/>
          <p:cNvSpPr/>
          <p:nvPr/>
        </p:nvSpPr>
        <p:spPr>
          <a:xfrm>
            <a:off x="5132189" y="4398288"/>
            <a:ext cx="1743313"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59.87</a:t>
            </a:r>
            <a:endParaRPr lang="en-US" sz="1500" dirty="0"/>
          </a:p>
        </p:txBody>
      </p:sp>
      <p:sp>
        <p:nvSpPr>
          <p:cNvPr id="15" name="Text 13"/>
          <p:cNvSpPr/>
          <p:nvPr/>
        </p:nvSpPr>
        <p:spPr>
          <a:xfrm>
            <a:off x="778669" y="5060752"/>
            <a:ext cx="6299121" cy="934403"/>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While non-subscribers contribute more to total revenue due to their larger numbers, average spend per customer is comparable, indicating potential to convert non-subscribers.</a:t>
            </a:r>
            <a:endParaRPr lang="en-US" sz="1500" dirty="0"/>
          </a:p>
        </p:txBody>
      </p:sp>
      <p:sp>
        <p:nvSpPr>
          <p:cNvPr id="16" name="Text 14"/>
          <p:cNvSpPr/>
          <p:nvPr/>
        </p:nvSpPr>
        <p:spPr>
          <a:xfrm>
            <a:off x="7560231" y="2344936"/>
            <a:ext cx="3698319" cy="324445"/>
          </a:xfrm>
          <a:prstGeom prst="rect">
            <a:avLst/>
          </a:prstGeom>
          <a:noFill/>
          <a:ln/>
        </p:spPr>
        <p:txBody>
          <a:bodyPr wrap="none" lIns="0" tIns="0" rIns="0" bIns="0" rtlCol="0" anchor="t"/>
          <a:lstStyle/>
          <a:p>
            <a:pPr marL="0" indent="0" algn="l">
              <a:lnSpc>
                <a:spcPts val="2550"/>
              </a:lnSpc>
              <a:buNone/>
            </a:pPr>
            <a:r>
              <a:rPr lang="en-US" sz="2000" b="1" dirty="0">
                <a:solidFill>
                  <a:srgbClr val="F0FCFF"/>
                </a:solidFill>
                <a:latin typeface="Spline Sans Bold" pitchFamily="34" charset="0"/>
                <a:ea typeface="Spline Sans Bold" pitchFamily="34" charset="-122"/>
                <a:cs typeface="Spline Sans Bold" pitchFamily="34" charset="-120"/>
              </a:rPr>
              <a:t>Discount-Dependent Products</a:t>
            </a:r>
            <a:endParaRPr lang="en-US" sz="2000" dirty="0"/>
          </a:p>
        </p:txBody>
      </p:sp>
      <p:sp>
        <p:nvSpPr>
          <p:cNvPr id="17" name="Text 15"/>
          <p:cNvSpPr/>
          <p:nvPr/>
        </p:nvSpPr>
        <p:spPr>
          <a:xfrm>
            <a:off x="7560231" y="2864048"/>
            <a:ext cx="6299121" cy="622935"/>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Identifying products with the highest percentage of discounted purchases helps in understanding price elasticity and promotional effectiveness.</a:t>
            </a:r>
            <a:endParaRPr lang="en-US" sz="1500" dirty="0"/>
          </a:p>
        </p:txBody>
      </p:sp>
      <p:sp>
        <p:nvSpPr>
          <p:cNvPr id="18" name="Shape 16"/>
          <p:cNvSpPr/>
          <p:nvPr/>
        </p:nvSpPr>
        <p:spPr>
          <a:xfrm>
            <a:off x="7560231" y="3705939"/>
            <a:ext cx="6299121" cy="2816781"/>
          </a:xfrm>
          <a:prstGeom prst="roundRect">
            <a:avLst>
              <a:gd name="adj" fmla="val 10367"/>
            </a:avLst>
          </a:prstGeom>
          <a:noFill/>
          <a:ln w="7620">
            <a:solidFill>
              <a:srgbClr val="FFFFFF">
                <a:alpha val="24000"/>
              </a:srgbClr>
            </a:solidFill>
            <a:prstDash val="solid"/>
          </a:ln>
        </p:spPr>
      </p:sp>
      <p:sp>
        <p:nvSpPr>
          <p:cNvPr id="19" name="Shape 17"/>
          <p:cNvSpPr/>
          <p:nvPr/>
        </p:nvSpPr>
        <p:spPr>
          <a:xfrm>
            <a:off x="7567851" y="3713559"/>
            <a:ext cx="6283881" cy="560308"/>
          </a:xfrm>
          <a:prstGeom prst="rect">
            <a:avLst/>
          </a:prstGeom>
          <a:solidFill>
            <a:srgbClr val="FFFFFF">
              <a:alpha val="4000"/>
            </a:srgbClr>
          </a:solidFill>
          <a:ln/>
        </p:spPr>
      </p:sp>
      <p:sp>
        <p:nvSpPr>
          <p:cNvPr id="20" name="Text 18"/>
          <p:cNvSpPr/>
          <p:nvPr/>
        </p:nvSpPr>
        <p:spPr>
          <a:xfrm>
            <a:off x="7762518" y="3837980"/>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Hat</a:t>
            </a:r>
            <a:endParaRPr lang="en-US" sz="1500" dirty="0"/>
          </a:p>
        </p:txBody>
      </p:sp>
      <p:sp>
        <p:nvSpPr>
          <p:cNvPr id="21" name="Text 19"/>
          <p:cNvSpPr/>
          <p:nvPr/>
        </p:nvSpPr>
        <p:spPr>
          <a:xfrm>
            <a:off x="10908268" y="3837980"/>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50.00</a:t>
            </a:r>
            <a:endParaRPr lang="en-US" sz="1500" dirty="0"/>
          </a:p>
        </p:txBody>
      </p:sp>
      <p:sp>
        <p:nvSpPr>
          <p:cNvPr id="22" name="Shape 20"/>
          <p:cNvSpPr/>
          <p:nvPr/>
        </p:nvSpPr>
        <p:spPr>
          <a:xfrm>
            <a:off x="7567851" y="4273868"/>
            <a:ext cx="6283881" cy="560308"/>
          </a:xfrm>
          <a:prstGeom prst="rect">
            <a:avLst/>
          </a:prstGeom>
          <a:solidFill>
            <a:srgbClr val="000000">
              <a:alpha val="4000"/>
            </a:srgbClr>
          </a:solidFill>
          <a:ln/>
        </p:spPr>
      </p:sp>
      <p:sp>
        <p:nvSpPr>
          <p:cNvPr id="23" name="Text 21"/>
          <p:cNvSpPr/>
          <p:nvPr/>
        </p:nvSpPr>
        <p:spPr>
          <a:xfrm>
            <a:off x="7762518" y="4398288"/>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Sneakers</a:t>
            </a:r>
            <a:endParaRPr lang="en-US" sz="1500" dirty="0"/>
          </a:p>
        </p:txBody>
      </p:sp>
      <p:sp>
        <p:nvSpPr>
          <p:cNvPr id="24" name="Text 22"/>
          <p:cNvSpPr/>
          <p:nvPr/>
        </p:nvSpPr>
        <p:spPr>
          <a:xfrm>
            <a:off x="10908268" y="4398288"/>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49.66</a:t>
            </a:r>
            <a:endParaRPr lang="en-US" sz="1500" dirty="0"/>
          </a:p>
        </p:txBody>
      </p:sp>
      <p:sp>
        <p:nvSpPr>
          <p:cNvPr id="25" name="Shape 23"/>
          <p:cNvSpPr/>
          <p:nvPr/>
        </p:nvSpPr>
        <p:spPr>
          <a:xfrm>
            <a:off x="7567851" y="4834176"/>
            <a:ext cx="6283881" cy="560308"/>
          </a:xfrm>
          <a:prstGeom prst="rect">
            <a:avLst/>
          </a:prstGeom>
          <a:solidFill>
            <a:srgbClr val="FFFFFF">
              <a:alpha val="4000"/>
            </a:srgbClr>
          </a:solidFill>
          <a:ln/>
        </p:spPr>
      </p:sp>
      <p:sp>
        <p:nvSpPr>
          <p:cNvPr id="26" name="Text 24"/>
          <p:cNvSpPr/>
          <p:nvPr/>
        </p:nvSpPr>
        <p:spPr>
          <a:xfrm>
            <a:off x="7762518" y="4958596"/>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Coat</a:t>
            </a:r>
            <a:endParaRPr lang="en-US" sz="1500" dirty="0"/>
          </a:p>
        </p:txBody>
      </p:sp>
      <p:sp>
        <p:nvSpPr>
          <p:cNvPr id="27" name="Text 25"/>
          <p:cNvSpPr/>
          <p:nvPr/>
        </p:nvSpPr>
        <p:spPr>
          <a:xfrm>
            <a:off x="10908268" y="4958596"/>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49.07</a:t>
            </a:r>
            <a:endParaRPr lang="en-US" sz="1500" dirty="0"/>
          </a:p>
        </p:txBody>
      </p:sp>
      <p:sp>
        <p:nvSpPr>
          <p:cNvPr id="28" name="Shape 26"/>
          <p:cNvSpPr/>
          <p:nvPr/>
        </p:nvSpPr>
        <p:spPr>
          <a:xfrm>
            <a:off x="7567851" y="5394484"/>
            <a:ext cx="6283881" cy="560308"/>
          </a:xfrm>
          <a:prstGeom prst="rect">
            <a:avLst/>
          </a:prstGeom>
          <a:solidFill>
            <a:srgbClr val="000000">
              <a:alpha val="4000"/>
            </a:srgbClr>
          </a:solidFill>
          <a:ln/>
        </p:spPr>
      </p:sp>
      <p:sp>
        <p:nvSpPr>
          <p:cNvPr id="29" name="Text 27"/>
          <p:cNvSpPr/>
          <p:nvPr/>
        </p:nvSpPr>
        <p:spPr>
          <a:xfrm>
            <a:off x="7762518" y="5518904"/>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Sweater</a:t>
            </a:r>
            <a:endParaRPr lang="en-US" sz="1500" dirty="0"/>
          </a:p>
        </p:txBody>
      </p:sp>
      <p:sp>
        <p:nvSpPr>
          <p:cNvPr id="30" name="Text 28"/>
          <p:cNvSpPr/>
          <p:nvPr/>
        </p:nvSpPr>
        <p:spPr>
          <a:xfrm>
            <a:off x="10908268" y="5518904"/>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48.17</a:t>
            </a:r>
            <a:endParaRPr lang="en-US" sz="1500" dirty="0"/>
          </a:p>
        </p:txBody>
      </p:sp>
      <p:sp>
        <p:nvSpPr>
          <p:cNvPr id="31" name="Shape 29"/>
          <p:cNvSpPr/>
          <p:nvPr/>
        </p:nvSpPr>
        <p:spPr>
          <a:xfrm>
            <a:off x="7567851" y="5954792"/>
            <a:ext cx="6283881" cy="560308"/>
          </a:xfrm>
          <a:prstGeom prst="rect">
            <a:avLst/>
          </a:prstGeom>
          <a:solidFill>
            <a:srgbClr val="FFFFFF">
              <a:alpha val="4000"/>
            </a:srgbClr>
          </a:solidFill>
          <a:ln/>
        </p:spPr>
      </p:sp>
      <p:sp>
        <p:nvSpPr>
          <p:cNvPr id="32" name="Text 30"/>
          <p:cNvSpPr/>
          <p:nvPr/>
        </p:nvSpPr>
        <p:spPr>
          <a:xfrm>
            <a:off x="7762518" y="6079212"/>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Pants</a:t>
            </a:r>
            <a:endParaRPr lang="en-US" sz="1500" dirty="0"/>
          </a:p>
        </p:txBody>
      </p:sp>
      <p:sp>
        <p:nvSpPr>
          <p:cNvPr id="33" name="Text 31"/>
          <p:cNvSpPr/>
          <p:nvPr/>
        </p:nvSpPr>
        <p:spPr>
          <a:xfrm>
            <a:off x="10908268" y="6079212"/>
            <a:ext cx="2748796" cy="311468"/>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47.37</a:t>
            </a:r>
            <a:endParaRPr lang="en-US" sz="1500" dirty="0"/>
          </a:p>
        </p:txBody>
      </p:sp>
      <p:sp>
        <p:nvSpPr>
          <p:cNvPr id="34" name="Text 32"/>
          <p:cNvSpPr/>
          <p:nvPr/>
        </p:nvSpPr>
        <p:spPr>
          <a:xfrm>
            <a:off x="7560231" y="6741676"/>
            <a:ext cx="6299121" cy="622935"/>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These products are highly sensitive to discounts, suggesting that promotions are a key driver for their sales.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9470"/>
          </a:xfrm>
          <a:prstGeom prst="rect">
            <a:avLst/>
          </a:prstGeom>
        </p:spPr>
      </p:pic>
      <p:sp>
        <p:nvSpPr>
          <p:cNvPr id="3" name="Text 0"/>
          <p:cNvSpPr/>
          <p:nvPr/>
        </p:nvSpPr>
        <p:spPr>
          <a:xfrm>
            <a:off x="777359" y="2963942"/>
            <a:ext cx="7768828" cy="539948"/>
          </a:xfrm>
          <a:prstGeom prst="rect">
            <a:avLst/>
          </a:prstGeom>
          <a:noFill/>
          <a:ln/>
        </p:spPr>
        <p:txBody>
          <a:bodyPr wrap="none" lIns="0" tIns="0" rIns="0" bIns="0" rtlCol="0" anchor="t"/>
          <a:lstStyle/>
          <a:p>
            <a:pPr marL="0" indent="0" algn="l">
              <a:lnSpc>
                <a:spcPts val="4250"/>
              </a:lnSpc>
              <a:buNone/>
            </a:pPr>
            <a:r>
              <a:rPr lang="en-US" sz="3400" b="1" dirty="0">
                <a:solidFill>
                  <a:srgbClr val="F0FCFF"/>
                </a:solidFill>
                <a:latin typeface="Spline Sans Bold" pitchFamily="34" charset="0"/>
                <a:ea typeface="Spline Sans Bold" pitchFamily="34" charset="-122"/>
                <a:cs typeface="Spline Sans Bold" pitchFamily="34" charset="-120"/>
              </a:rPr>
              <a:t>SQL Analysis: Customer Segmentation</a:t>
            </a:r>
            <a:endParaRPr lang="en-US" sz="3400" dirty="0"/>
          </a:p>
        </p:txBody>
      </p:sp>
      <p:sp>
        <p:nvSpPr>
          <p:cNvPr id="4" name="Text 1"/>
          <p:cNvSpPr/>
          <p:nvPr/>
        </p:nvSpPr>
        <p:spPr>
          <a:xfrm>
            <a:off x="777359" y="3795355"/>
            <a:ext cx="13075682" cy="310872"/>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Segmenting customers based on their purchase history allows for tailored marketing strategies and improved customer relationship management.</a:t>
            </a:r>
            <a:endParaRPr lang="en-US" sz="1500" dirty="0"/>
          </a:p>
        </p:txBody>
      </p:sp>
      <p:sp>
        <p:nvSpPr>
          <p:cNvPr id="5" name="Shape 2"/>
          <p:cNvSpPr/>
          <p:nvPr/>
        </p:nvSpPr>
        <p:spPr>
          <a:xfrm>
            <a:off x="777359" y="4324826"/>
            <a:ext cx="4228981" cy="2530793"/>
          </a:xfrm>
          <a:prstGeom prst="roundRect">
            <a:avLst>
              <a:gd name="adj" fmla="val 11520"/>
            </a:avLst>
          </a:prstGeom>
          <a:solidFill>
            <a:srgbClr val="0A081B"/>
          </a:solidFill>
          <a:ln w="22860">
            <a:solidFill>
              <a:srgbClr val="16FFBB"/>
            </a:solidFill>
            <a:prstDash val="solid"/>
          </a:ln>
        </p:spPr>
      </p:sp>
      <p:sp>
        <p:nvSpPr>
          <p:cNvPr id="6" name="Shape 3"/>
          <p:cNvSpPr/>
          <p:nvPr/>
        </p:nvSpPr>
        <p:spPr>
          <a:xfrm>
            <a:off x="994529" y="4541996"/>
            <a:ext cx="583049" cy="583049"/>
          </a:xfrm>
          <a:prstGeom prst="roundRect">
            <a:avLst>
              <a:gd name="adj" fmla="val 15681505"/>
            </a:avLst>
          </a:prstGeom>
          <a:solidFill>
            <a:srgbClr val="16FFBB"/>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4906" y="4702254"/>
            <a:ext cx="262295" cy="262295"/>
          </a:xfrm>
          <a:prstGeom prst="rect">
            <a:avLst/>
          </a:prstGeom>
        </p:spPr>
      </p:pic>
      <p:sp>
        <p:nvSpPr>
          <p:cNvPr id="8" name="Text 4"/>
          <p:cNvSpPr/>
          <p:nvPr/>
        </p:nvSpPr>
        <p:spPr>
          <a:xfrm>
            <a:off x="994529" y="5319355"/>
            <a:ext cx="2159556" cy="269915"/>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New Customers</a:t>
            </a:r>
            <a:endParaRPr lang="en-US" sz="1700" dirty="0"/>
          </a:p>
        </p:txBody>
      </p:sp>
      <p:sp>
        <p:nvSpPr>
          <p:cNvPr id="9" name="Text 5"/>
          <p:cNvSpPr/>
          <p:nvPr/>
        </p:nvSpPr>
        <p:spPr>
          <a:xfrm>
            <a:off x="994529" y="5705832"/>
            <a:ext cx="3794641" cy="621744"/>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83 customers, representing recent acquisitions with limited purchase history.</a:t>
            </a:r>
            <a:endParaRPr lang="en-US" sz="1500" dirty="0"/>
          </a:p>
        </p:txBody>
      </p:sp>
      <p:sp>
        <p:nvSpPr>
          <p:cNvPr id="10" name="Shape 6"/>
          <p:cNvSpPr/>
          <p:nvPr/>
        </p:nvSpPr>
        <p:spPr>
          <a:xfrm>
            <a:off x="5200650" y="4324826"/>
            <a:ext cx="4228981" cy="2530793"/>
          </a:xfrm>
          <a:prstGeom prst="roundRect">
            <a:avLst>
              <a:gd name="adj" fmla="val 11520"/>
            </a:avLst>
          </a:prstGeom>
          <a:solidFill>
            <a:srgbClr val="0A081B"/>
          </a:solidFill>
          <a:ln w="22860">
            <a:solidFill>
              <a:srgbClr val="29DDDA"/>
            </a:solidFill>
            <a:prstDash val="solid"/>
          </a:ln>
        </p:spPr>
      </p:sp>
      <p:sp>
        <p:nvSpPr>
          <p:cNvPr id="11" name="Shape 7"/>
          <p:cNvSpPr/>
          <p:nvPr/>
        </p:nvSpPr>
        <p:spPr>
          <a:xfrm>
            <a:off x="5417820" y="4541996"/>
            <a:ext cx="583049" cy="583049"/>
          </a:xfrm>
          <a:prstGeom prst="roundRect">
            <a:avLst>
              <a:gd name="adj" fmla="val 15681505"/>
            </a:avLst>
          </a:prstGeom>
          <a:solidFill>
            <a:srgbClr val="29DDDA"/>
          </a:solidFill>
          <a:ln/>
        </p:spPr>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8197" y="4702254"/>
            <a:ext cx="262295" cy="262295"/>
          </a:xfrm>
          <a:prstGeom prst="rect">
            <a:avLst/>
          </a:prstGeom>
        </p:spPr>
      </p:pic>
      <p:sp>
        <p:nvSpPr>
          <p:cNvPr id="13" name="Text 8"/>
          <p:cNvSpPr/>
          <p:nvPr/>
        </p:nvSpPr>
        <p:spPr>
          <a:xfrm>
            <a:off x="5417820" y="5319355"/>
            <a:ext cx="2166938" cy="269915"/>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Returning Customers</a:t>
            </a:r>
            <a:endParaRPr lang="en-US" sz="1700" dirty="0"/>
          </a:p>
        </p:txBody>
      </p:sp>
      <p:sp>
        <p:nvSpPr>
          <p:cNvPr id="14" name="Text 9"/>
          <p:cNvSpPr/>
          <p:nvPr/>
        </p:nvSpPr>
        <p:spPr>
          <a:xfrm>
            <a:off x="5417820" y="5705832"/>
            <a:ext cx="3794641" cy="621744"/>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701 customers, indicating repeat engagement but not yet consistent loyalty.</a:t>
            </a:r>
            <a:endParaRPr lang="en-US" sz="1500" dirty="0"/>
          </a:p>
        </p:txBody>
      </p:sp>
      <p:sp>
        <p:nvSpPr>
          <p:cNvPr id="15" name="Shape 10"/>
          <p:cNvSpPr/>
          <p:nvPr/>
        </p:nvSpPr>
        <p:spPr>
          <a:xfrm>
            <a:off x="9623941" y="4324826"/>
            <a:ext cx="4228981" cy="2530793"/>
          </a:xfrm>
          <a:prstGeom prst="roundRect">
            <a:avLst>
              <a:gd name="adj" fmla="val 11520"/>
            </a:avLst>
          </a:prstGeom>
          <a:solidFill>
            <a:srgbClr val="0A081B"/>
          </a:solidFill>
          <a:ln w="22860">
            <a:solidFill>
              <a:srgbClr val="37A7E7"/>
            </a:solidFill>
            <a:prstDash val="solid"/>
          </a:ln>
        </p:spPr>
      </p:sp>
      <p:sp>
        <p:nvSpPr>
          <p:cNvPr id="16" name="Shape 11"/>
          <p:cNvSpPr/>
          <p:nvPr/>
        </p:nvSpPr>
        <p:spPr>
          <a:xfrm>
            <a:off x="9841111" y="4541996"/>
            <a:ext cx="583049" cy="583049"/>
          </a:xfrm>
          <a:prstGeom prst="roundRect">
            <a:avLst>
              <a:gd name="adj" fmla="val 15681505"/>
            </a:avLst>
          </a:prstGeom>
          <a:solidFill>
            <a:srgbClr val="37A7E7"/>
          </a:solidFill>
          <a:ln/>
        </p:spPr>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1488" y="4702254"/>
            <a:ext cx="262295" cy="262295"/>
          </a:xfrm>
          <a:prstGeom prst="rect">
            <a:avLst/>
          </a:prstGeom>
        </p:spPr>
      </p:pic>
      <p:sp>
        <p:nvSpPr>
          <p:cNvPr id="18" name="Text 12"/>
          <p:cNvSpPr/>
          <p:nvPr/>
        </p:nvSpPr>
        <p:spPr>
          <a:xfrm>
            <a:off x="9841111" y="5319355"/>
            <a:ext cx="2159556" cy="269915"/>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Loyal Customers</a:t>
            </a:r>
            <a:endParaRPr lang="en-US" sz="1700" dirty="0"/>
          </a:p>
        </p:txBody>
      </p:sp>
      <p:sp>
        <p:nvSpPr>
          <p:cNvPr id="19" name="Text 13"/>
          <p:cNvSpPr/>
          <p:nvPr/>
        </p:nvSpPr>
        <p:spPr>
          <a:xfrm>
            <a:off x="9841111" y="5705832"/>
            <a:ext cx="3794641" cy="932617"/>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3116 customers, forming the core of our customer base with frequent and consistent purchases.</a:t>
            </a:r>
            <a:endParaRPr lang="en-US" sz="1500" dirty="0"/>
          </a:p>
        </p:txBody>
      </p:sp>
      <p:sp>
        <p:nvSpPr>
          <p:cNvPr id="20" name="Text 14"/>
          <p:cNvSpPr/>
          <p:nvPr/>
        </p:nvSpPr>
        <p:spPr>
          <a:xfrm>
            <a:off x="777359" y="7074218"/>
            <a:ext cx="13075682" cy="621744"/>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This segmentation provides a clear picture of our customer base, enabling targeted strategies to convert new customers, retain returning ones, and reward loyal patrons.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6176" y="574834"/>
            <a:ext cx="10656927" cy="580668"/>
          </a:xfrm>
          <a:prstGeom prst="rect">
            <a:avLst/>
          </a:prstGeom>
          <a:noFill/>
          <a:ln/>
        </p:spPr>
        <p:txBody>
          <a:bodyPr wrap="none" lIns="0" tIns="0" rIns="0" bIns="0" rtlCol="0" anchor="t"/>
          <a:lstStyle/>
          <a:p>
            <a:pPr marL="0" indent="0" algn="l">
              <a:lnSpc>
                <a:spcPts val="4550"/>
              </a:lnSpc>
              <a:buNone/>
            </a:pPr>
            <a:r>
              <a:rPr lang="en-US" sz="3650" b="1" dirty="0">
                <a:solidFill>
                  <a:srgbClr val="F0FCFF"/>
                </a:solidFill>
                <a:latin typeface="Spline Sans Bold" pitchFamily="34" charset="0"/>
                <a:ea typeface="Spline Sans Bold" pitchFamily="34" charset="-122"/>
                <a:cs typeface="Spline Sans Bold" pitchFamily="34" charset="-120"/>
              </a:rPr>
              <a:t>SQL Analysis: Product Hierarchy &amp; Repeat Buyers</a:t>
            </a:r>
            <a:endParaRPr lang="en-US" sz="3650" dirty="0"/>
          </a:p>
        </p:txBody>
      </p:sp>
      <p:sp>
        <p:nvSpPr>
          <p:cNvPr id="3" name="Text 1"/>
          <p:cNvSpPr/>
          <p:nvPr/>
        </p:nvSpPr>
        <p:spPr>
          <a:xfrm>
            <a:off x="836176" y="1573530"/>
            <a:ext cx="12958048" cy="668893"/>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Understanding product popularity within categories and the subscription likelihood of repeat buyers offers valuable insights for merchandising and loyalty programs.</a:t>
            </a:r>
            <a:endParaRPr lang="en-US" sz="1600" dirty="0"/>
          </a:p>
        </p:txBody>
      </p:sp>
      <p:sp>
        <p:nvSpPr>
          <p:cNvPr id="4" name="Text 2"/>
          <p:cNvSpPr/>
          <p:nvPr/>
        </p:nvSpPr>
        <p:spPr>
          <a:xfrm>
            <a:off x="836176" y="2686526"/>
            <a:ext cx="3689509" cy="348377"/>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Top 3 Products per Category</a:t>
            </a:r>
            <a:endParaRPr lang="en-US" sz="2150" dirty="0"/>
          </a:p>
        </p:txBody>
      </p:sp>
      <p:sp>
        <p:nvSpPr>
          <p:cNvPr id="5" name="Text 3"/>
          <p:cNvSpPr/>
          <p:nvPr/>
        </p:nvSpPr>
        <p:spPr>
          <a:xfrm>
            <a:off x="836176" y="3243858"/>
            <a:ext cx="6223992" cy="668893"/>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Identifying the most purchased items within each category helps optimize inventory and promotional focus.</a:t>
            </a:r>
            <a:endParaRPr lang="en-US" sz="1600" dirty="0"/>
          </a:p>
        </p:txBody>
      </p:sp>
      <p:sp>
        <p:nvSpPr>
          <p:cNvPr id="6" name="Shape 4"/>
          <p:cNvSpPr/>
          <p:nvPr/>
        </p:nvSpPr>
        <p:spPr>
          <a:xfrm>
            <a:off x="836176" y="4147899"/>
            <a:ext cx="6223992" cy="2416969"/>
          </a:xfrm>
          <a:prstGeom prst="roundRect">
            <a:avLst>
              <a:gd name="adj" fmla="val 12975"/>
            </a:avLst>
          </a:prstGeom>
          <a:noFill/>
          <a:ln w="7620">
            <a:solidFill>
              <a:srgbClr val="FFFFFF">
                <a:alpha val="24000"/>
              </a:srgbClr>
            </a:solidFill>
            <a:prstDash val="solid"/>
          </a:ln>
        </p:spPr>
      </p:sp>
      <p:sp>
        <p:nvSpPr>
          <p:cNvPr id="7" name="Shape 5"/>
          <p:cNvSpPr/>
          <p:nvPr/>
        </p:nvSpPr>
        <p:spPr>
          <a:xfrm>
            <a:off x="843796" y="4155519"/>
            <a:ext cx="6208752" cy="600432"/>
          </a:xfrm>
          <a:prstGeom prst="rect">
            <a:avLst/>
          </a:prstGeom>
          <a:solidFill>
            <a:srgbClr val="FFFFFF">
              <a:alpha val="4000"/>
            </a:srgbClr>
          </a:solidFill>
          <a:ln/>
        </p:spPr>
      </p:sp>
      <p:sp>
        <p:nvSpPr>
          <p:cNvPr id="8" name="Text 6"/>
          <p:cNvSpPr/>
          <p:nvPr/>
        </p:nvSpPr>
        <p:spPr>
          <a:xfrm>
            <a:off x="1052870" y="4288512"/>
            <a:ext cx="199072"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1</a:t>
            </a:r>
            <a:endParaRPr lang="en-US" sz="1600" dirty="0"/>
          </a:p>
        </p:txBody>
      </p:sp>
      <p:sp>
        <p:nvSpPr>
          <p:cNvPr id="9" name="Text 7"/>
          <p:cNvSpPr/>
          <p:nvPr/>
        </p:nvSpPr>
        <p:spPr>
          <a:xfrm>
            <a:off x="1677472" y="4288512"/>
            <a:ext cx="143708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Accessories</a:t>
            </a:r>
            <a:endParaRPr lang="en-US" sz="1600" dirty="0"/>
          </a:p>
        </p:txBody>
      </p:sp>
      <p:sp>
        <p:nvSpPr>
          <p:cNvPr id="10" name="Text 8"/>
          <p:cNvSpPr/>
          <p:nvPr/>
        </p:nvSpPr>
        <p:spPr>
          <a:xfrm>
            <a:off x="3540085" y="4288512"/>
            <a:ext cx="143708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Jewelry</a:t>
            </a:r>
            <a:endParaRPr lang="en-US" sz="1600" dirty="0"/>
          </a:p>
        </p:txBody>
      </p:sp>
      <p:sp>
        <p:nvSpPr>
          <p:cNvPr id="11" name="Text 9"/>
          <p:cNvSpPr/>
          <p:nvPr/>
        </p:nvSpPr>
        <p:spPr>
          <a:xfrm>
            <a:off x="5402699" y="4288512"/>
            <a:ext cx="144089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171</a:t>
            </a:r>
            <a:endParaRPr lang="en-US" sz="1600" dirty="0"/>
          </a:p>
        </p:txBody>
      </p:sp>
      <p:sp>
        <p:nvSpPr>
          <p:cNvPr id="12" name="Shape 10"/>
          <p:cNvSpPr/>
          <p:nvPr/>
        </p:nvSpPr>
        <p:spPr>
          <a:xfrm>
            <a:off x="843796" y="4755952"/>
            <a:ext cx="6208752" cy="600432"/>
          </a:xfrm>
          <a:prstGeom prst="rect">
            <a:avLst/>
          </a:prstGeom>
          <a:solidFill>
            <a:srgbClr val="000000">
              <a:alpha val="4000"/>
            </a:srgbClr>
          </a:solidFill>
          <a:ln/>
        </p:spPr>
      </p:sp>
      <p:sp>
        <p:nvSpPr>
          <p:cNvPr id="13" name="Text 11"/>
          <p:cNvSpPr/>
          <p:nvPr/>
        </p:nvSpPr>
        <p:spPr>
          <a:xfrm>
            <a:off x="1052870" y="4888944"/>
            <a:ext cx="199072"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1</a:t>
            </a:r>
            <a:endParaRPr lang="en-US" sz="1600" dirty="0"/>
          </a:p>
        </p:txBody>
      </p:sp>
      <p:sp>
        <p:nvSpPr>
          <p:cNvPr id="14" name="Text 12"/>
          <p:cNvSpPr/>
          <p:nvPr/>
        </p:nvSpPr>
        <p:spPr>
          <a:xfrm>
            <a:off x="1677472" y="4888944"/>
            <a:ext cx="143708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Clothing</a:t>
            </a:r>
            <a:endParaRPr lang="en-US" sz="1600" dirty="0"/>
          </a:p>
        </p:txBody>
      </p:sp>
      <p:sp>
        <p:nvSpPr>
          <p:cNvPr id="15" name="Text 13"/>
          <p:cNvSpPr/>
          <p:nvPr/>
        </p:nvSpPr>
        <p:spPr>
          <a:xfrm>
            <a:off x="3540085" y="4888944"/>
            <a:ext cx="143708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Blouse</a:t>
            </a:r>
            <a:endParaRPr lang="en-US" sz="1600" dirty="0"/>
          </a:p>
        </p:txBody>
      </p:sp>
      <p:sp>
        <p:nvSpPr>
          <p:cNvPr id="16" name="Text 14"/>
          <p:cNvSpPr/>
          <p:nvPr/>
        </p:nvSpPr>
        <p:spPr>
          <a:xfrm>
            <a:off x="5402699" y="4888944"/>
            <a:ext cx="144089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171</a:t>
            </a:r>
            <a:endParaRPr lang="en-US" sz="1600" dirty="0"/>
          </a:p>
        </p:txBody>
      </p:sp>
      <p:sp>
        <p:nvSpPr>
          <p:cNvPr id="17" name="Shape 15"/>
          <p:cNvSpPr/>
          <p:nvPr/>
        </p:nvSpPr>
        <p:spPr>
          <a:xfrm>
            <a:off x="843796" y="5356384"/>
            <a:ext cx="6208752" cy="600432"/>
          </a:xfrm>
          <a:prstGeom prst="rect">
            <a:avLst/>
          </a:prstGeom>
          <a:solidFill>
            <a:srgbClr val="FFFFFF">
              <a:alpha val="4000"/>
            </a:srgbClr>
          </a:solidFill>
          <a:ln/>
        </p:spPr>
      </p:sp>
      <p:sp>
        <p:nvSpPr>
          <p:cNvPr id="18" name="Text 16"/>
          <p:cNvSpPr/>
          <p:nvPr/>
        </p:nvSpPr>
        <p:spPr>
          <a:xfrm>
            <a:off x="1052870" y="5489377"/>
            <a:ext cx="199072"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1</a:t>
            </a:r>
            <a:endParaRPr lang="en-US" sz="1600" dirty="0"/>
          </a:p>
        </p:txBody>
      </p:sp>
      <p:sp>
        <p:nvSpPr>
          <p:cNvPr id="19" name="Text 17"/>
          <p:cNvSpPr/>
          <p:nvPr/>
        </p:nvSpPr>
        <p:spPr>
          <a:xfrm>
            <a:off x="1677472" y="5489377"/>
            <a:ext cx="143708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Footwear</a:t>
            </a:r>
            <a:endParaRPr lang="en-US" sz="1600" dirty="0"/>
          </a:p>
        </p:txBody>
      </p:sp>
      <p:sp>
        <p:nvSpPr>
          <p:cNvPr id="20" name="Text 18"/>
          <p:cNvSpPr/>
          <p:nvPr/>
        </p:nvSpPr>
        <p:spPr>
          <a:xfrm>
            <a:off x="3540085" y="5489377"/>
            <a:ext cx="143708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Sandals</a:t>
            </a:r>
            <a:endParaRPr lang="en-US" sz="1600" dirty="0"/>
          </a:p>
        </p:txBody>
      </p:sp>
      <p:sp>
        <p:nvSpPr>
          <p:cNvPr id="21" name="Text 19"/>
          <p:cNvSpPr/>
          <p:nvPr/>
        </p:nvSpPr>
        <p:spPr>
          <a:xfrm>
            <a:off x="5402699" y="5489377"/>
            <a:ext cx="144089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160</a:t>
            </a:r>
            <a:endParaRPr lang="en-US" sz="1600" dirty="0"/>
          </a:p>
        </p:txBody>
      </p:sp>
      <p:sp>
        <p:nvSpPr>
          <p:cNvPr id="22" name="Shape 20"/>
          <p:cNvSpPr/>
          <p:nvPr/>
        </p:nvSpPr>
        <p:spPr>
          <a:xfrm>
            <a:off x="843796" y="5956816"/>
            <a:ext cx="6208752" cy="600432"/>
          </a:xfrm>
          <a:prstGeom prst="rect">
            <a:avLst/>
          </a:prstGeom>
          <a:solidFill>
            <a:srgbClr val="000000">
              <a:alpha val="4000"/>
            </a:srgbClr>
          </a:solidFill>
          <a:ln/>
        </p:spPr>
      </p:sp>
      <p:sp>
        <p:nvSpPr>
          <p:cNvPr id="23" name="Text 21"/>
          <p:cNvSpPr/>
          <p:nvPr/>
        </p:nvSpPr>
        <p:spPr>
          <a:xfrm>
            <a:off x="1052870" y="6089809"/>
            <a:ext cx="199072"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1</a:t>
            </a:r>
            <a:endParaRPr lang="en-US" sz="1600" dirty="0"/>
          </a:p>
        </p:txBody>
      </p:sp>
      <p:sp>
        <p:nvSpPr>
          <p:cNvPr id="24" name="Text 22"/>
          <p:cNvSpPr/>
          <p:nvPr/>
        </p:nvSpPr>
        <p:spPr>
          <a:xfrm>
            <a:off x="1677472" y="6089809"/>
            <a:ext cx="143708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Outerwear</a:t>
            </a:r>
            <a:endParaRPr lang="en-US" sz="1600" dirty="0"/>
          </a:p>
        </p:txBody>
      </p:sp>
      <p:sp>
        <p:nvSpPr>
          <p:cNvPr id="25" name="Text 23"/>
          <p:cNvSpPr/>
          <p:nvPr/>
        </p:nvSpPr>
        <p:spPr>
          <a:xfrm>
            <a:off x="3540085" y="6089809"/>
            <a:ext cx="143708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Jacket</a:t>
            </a:r>
            <a:endParaRPr lang="en-US" sz="1600" dirty="0"/>
          </a:p>
        </p:txBody>
      </p:sp>
      <p:sp>
        <p:nvSpPr>
          <p:cNvPr id="26" name="Text 24"/>
          <p:cNvSpPr/>
          <p:nvPr/>
        </p:nvSpPr>
        <p:spPr>
          <a:xfrm>
            <a:off x="5402699" y="6089809"/>
            <a:ext cx="1440894"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163</a:t>
            </a:r>
            <a:endParaRPr lang="en-US" sz="1600" dirty="0"/>
          </a:p>
        </p:txBody>
      </p:sp>
      <p:sp>
        <p:nvSpPr>
          <p:cNvPr id="27" name="Text 25"/>
          <p:cNvSpPr/>
          <p:nvPr/>
        </p:nvSpPr>
        <p:spPr>
          <a:xfrm>
            <a:off x="836176" y="6800017"/>
            <a:ext cx="6223992" cy="668893"/>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These top-performing products within each category should be highlighted in marketing and inventory management.</a:t>
            </a:r>
            <a:endParaRPr lang="en-US" sz="1600" dirty="0"/>
          </a:p>
        </p:txBody>
      </p:sp>
      <p:sp>
        <p:nvSpPr>
          <p:cNvPr id="28" name="Text 26"/>
          <p:cNvSpPr/>
          <p:nvPr/>
        </p:nvSpPr>
        <p:spPr>
          <a:xfrm>
            <a:off x="7577852" y="2686526"/>
            <a:ext cx="4016454" cy="348377"/>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Repeat Buyers &amp; Subscriptions</a:t>
            </a:r>
            <a:endParaRPr lang="en-US" sz="2150" dirty="0"/>
          </a:p>
        </p:txBody>
      </p:sp>
      <p:sp>
        <p:nvSpPr>
          <p:cNvPr id="29" name="Text 27"/>
          <p:cNvSpPr/>
          <p:nvPr/>
        </p:nvSpPr>
        <p:spPr>
          <a:xfrm>
            <a:off x="7577852" y="3243858"/>
            <a:ext cx="6223992" cy="668893"/>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Investigating whether customers with more than 5 purchases are more inclined to subscribe.</a:t>
            </a:r>
            <a:endParaRPr lang="en-US" sz="1600" dirty="0"/>
          </a:p>
        </p:txBody>
      </p:sp>
      <p:sp>
        <p:nvSpPr>
          <p:cNvPr id="30" name="Shape 28"/>
          <p:cNvSpPr/>
          <p:nvPr/>
        </p:nvSpPr>
        <p:spPr>
          <a:xfrm>
            <a:off x="7577852" y="4147899"/>
            <a:ext cx="6223992" cy="1216104"/>
          </a:xfrm>
          <a:prstGeom prst="roundRect">
            <a:avLst>
              <a:gd name="adj" fmla="val 25787"/>
            </a:avLst>
          </a:prstGeom>
          <a:noFill/>
          <a:ln w="7620">
            <a:solidFill>
              <a:srgbClr val="FFFFFF">
                <a:alpha val="24000"/>
              </a:srgbClr>
            </a:solidFill>
            <a:prstDash val="solid"/>
          </a:ln>
        </p:spPr>
      </p:sp>
      <p:sp>
        <p:nvSpPr>
          <p:cNvPr id="31" name="Shape 29"/>
          <p:cNvSpPr/>
          <p:nvPr/>
        </p:nvSpPr>
        <p:spPr>
          <a:xfrm>
            <a:off x="7585472" y="4155519"/>
            <a:ext cx="6208752" cy="600432"/>
          </a:xfrm>
          <a:prstGeom prst="rect">
            <a:avLst/>
          </a:prstGeom>
          <a:solidFill>
            <a:srgbClr val="FFFFFF">
              <a:alpha val="4000"/>
            </a:srgbClr>
          </a:solidFill>
          <a:ln/>
        </p:spPr>
      </p:sp>
      <p:sp>
        <p:nvSpPr>
          <p:cNvPr id="32" name="Text 30"/>
          <p:cNvSpPr/>
          <p:nvPr/>
        </p:nvSpPr>
        <p:spPr>
          <a:xfrm>
            <a:off x="7794546" y="4288512"/>
            <a:ext cx="2682597"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No</a:t>
            </a:r>
            <a:endParaRPr lang="en-US" sz="1600" dirty="0"/>
          </a:p>
        </p:txBody>
      </p:sp>
      <p:sp>
        <p:nvSpPr>
          <p:cNvPr id="33" name="Text 31"/>
          <p:cNvSpPr/>
          <p:nvPr/>
        </p:nvSpPr>
        <p:spPr>
          <a:xfrm>
            <a:off x="10902672" y="4288512"/>
            <a:ext cx="2682597"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2518</a:t>
            </a:r>
            <a:endParaRPr lang="en-US" sz="1600" dirty="0"/>
          </a:p>
        </p:txBody>
      </p:sp>
      <p:sp>
        <p:nvSpPr>
          <p:cNvPr id="34" name="Shape 32"/>
          <p:cNvSpPr/>
          <p:nvPr/>
        </p:nvSpPr>
        <p:spPr>
          <a:xfrm>
            <a:off x="7585472" y="4755952"/>
            <a:ext cx="6208752" cy="600432"/>
          </a:xfrm>
          <a:prstGeom prst="rect">
            <a:avLst/>
          </a:prstGeom>
          <a:solidFill>
            <a:srgbClr val="000000">
              <a:alpha val="4000"/>
            </a:srgbClr>
          </a:solidFill>
          <a:ln/>
        </p:spPr>
      </p:sp>
      <p:sp>
        <p:nvSpPr>
          <p:cNvPr id="35" name="Text 33"/>
          <p:cNvSpPr/>
          <p:nvPr/>
        </p:nvSpPr>
        <p:spPr>
          <a:xfrm>
            <a:off x="7794546" y="4888944"/>
            <a:ext cx="2682597"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Yes</a:t>
            </a:r>
            <a:endParaRPr lang="en-US" sz="1600" dirty="0"/>
          </a:p>
        </p:txBody>
      </p:sp>
      <p:sp>
        <p:nvSpPr>
          <p:cNvPr id="36" name="Text 34"/>
          <p:cNvSpPr/>
          <p:nvPr/>
        </p:nvSpPr>
        <p:spPr>
          <a:xfrm>
            <a:off x="10902672" y="4888944"/>
            <a:ext cx="2682597" cy="334447"/>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958</a:t>
            </a:r>
            <a:endParaRPr lang="en-US" sz="1600" dirty="0"/>
          </a:p>
        </p:txBody>
      </p:sp>
      <p:sp>
        <p:nvSpPr>
          <p:cNvPr id="37" name="Text 35"/>
          <p:cNvSpPr/>
          <p:nvPr/>
        </p:nvSpPr>
        <p:spPr>
          <a:xfrm>
            <a:off x="7577852" y="5599152"/>
            <a:ext cx="6223992" cy="668893"/>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A significant portion of repeat buyers are not subscribed, indicating a strong opportunity to convert them into subscribers.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28424" y="500777"/>
            <a:ext cx="7687151" cy="1011555"/>
          </a:xfrm>
          <a:prstGeom prst="rect">
            <a:avLst/>
          </a:prstGeom>
          <a:noFill/>
          <a:ln/>
        </p:spPr>
        <p:txBody>
          <a:bodyPr wrap="square" lIns="0" tIns="0" rIns="0" bIns="0" rtlCol="0" anchor="t"/>
          <a:lstStyle/>
          <a:p>
            <a:pPr marL="0" indent="0" algn="l">
              <a:lnSpc>
                <a:spcPts val="3950"/>
              </a:lnSpc>
              <a:buNone/>
            </a:pPr>
            <a:r>
              <a:rPr lang="en-US" sz="3150" b="1" dirty="0">
                <a:solidFill>
                  <a:srgbClr val="F0FCFF"/>
                </a:solidFill>
                <a:latin typeface="Spline Sans Bold" pitchFamily="34" charset="0"/>
                <a:ea typeface="Spline Sans Bold" pitchFamily="34" charset="-122"/>
                <a:cs typeface="Spline Sans Bold" pitchFamily="34" charset="-120"/>
              </a:rPr>
              <a:t>Power BI Dashboard: Visualizing Customer Behavior</a:t>
            </a:r>
            <a:endParaRPr lang="en-US" sz="3150" dirty="0"/>
          </a:p>
        </p:txBody>
      </p:sp>
      <p:sp>
        <p:nvSpPr>
          <p:cNvPr id="4" name="Text 1"/>
          <p:cNvSpPr/>
          <p:nvPr/>
        </p:nvSpPr>
        <p:spPr>
          <a:xfrm>
            <a:off x="728424" y="1785461"/>
            <a:ext cx="7687151" cy="582930"/>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An interactive Power BI dashboard was developed to visually present key insights, making complex data accessible and actionable.</a:t>
            </a:r>
            <a:endParaRPr lang="en-US" sz="1400" dirty="0"/>
          </a:p>
        </p:txBody>
      </p:sp>
      <p:sp>
        <p:nvSpPr>
          <p:cNvPr id="5" name="Shape 2"/>
          <p:cNvSpPr/>
          <p:nvPr/>
        </p:nvSpPr>
        <p:spPr>
          <a:xfrm>
            <a:off x="728424" y="2573179"/>
            <a:ext cx="7687151" cy="1773793"/>
          </a:xfrm>
          <a:prstGeom prst="roundRect">
            <a:avLst>
              <a:gd name="adj" fmla="val 15401"/>
            </a:avLst>
          </a:prstGeom>
          <a:solidFill>
            <a:srgbClr val="0A081B">
              <a:alpha val="75000"/>
            </a:srgbClr>
          </a:solidFill>
          <a:ln w="22860">
            <a:solidFill>
              <a:srgbClr val="16FFBB"/>
            </a:solidFill>
            <a:prstDash val="solid"/>
          </a:ln>
        </p:spPr>
      </p:sp>
      <p:sp>
        <p:nvSpPr>
          <p:cNvPr id="6" name="Text 3"/>
          <p:cNvSpPr/>
          <p:nvPr/>
        </p:nvSpPr>
        <p:spPr>
          <a:xfrm>
            <a:off x="933331" y="2778085"/>
            <a:ext cx="2023586" cy="253008"/>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Key Metrics</a:t>
            </a:r>
            <a:endParaRPr lang="en-US" sz="1550" dirty="0"/>
          </a:p>
        </p:txBody>
      </p:sp>
      <p:sp>
        <p:nvSpPr>
          <p:cNvPr id="7" name="Text 4"/>
          <p:cNvSpPr/>
          <p:nvPr/>
        </p:nvSpPr>
        <p:spPr>
          <a:xfrm>
            <a:off x="933331" y="3140273"/>
            <a:ext cx="7277338" cy="2914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0E4E6"/>
                </a:solidFill>
                <a:latin typeface="Barlow" pitchFamily="34" charset="0"/>
                <a:ea typeface="Barlow" pitchFamily="34" charset="-122"/>
                <a:cs typeface="Barlow" pitchFamily="34" charset="-120"/>
              </a:rPr>
              <a:t>3.9K Number of Customers</a:t>
            </a:r>
            <a:endParaRPr lang="en-US" sz="1400" dirty="0"/>
          </a:p>
        </p:txBody>
      </p:sp>
      <p:sp>
        <p:nvSpPr>
          <p:cNvPr id="8" name="Text 5"/>
          <p:cNvSpPr/>
          <p:nvPr/>
        </p:nvSpPr>
        <p:spPr>
          <a:xfrm>
            <a:off x="933331" y="3495437"/>
            <a:ext cx="7277338" cy="2914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0E4E6"/>
                </a:solidFill>
                <a:latin typeface="Barlow" pitchFamily="34" charset="0"/>
                <a:ea typeface="Barlow" pitchFamily="34" charset="-122"/>
                <a:cs typeface="Barlow" pitchFamily="34" charset="-120"/>
              </a:rPr>
              <a:t>$59.76 Average Purchase Amount</a:t>
            </a:r>
            <a:endParaRPr lang="en-US" sz="1400" dirty="0"/>
          </a:p>
        </p:txBody>
      </p:sp>
      <p:sp>
        <p:nvSpPr>
          <p:cNvPr id="9" name="Text 6"/>
          <p:cNvSpPr/>
          <p:nvPr/>
        </p:nvSpPr>
        <p:spPr>
          <a:xfrm>
            <a:off x="933331" y="3850600"/>
            <a:ext cx="7277338" cy="2914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0E4E6"/>
                </a:solidFill>
                <a:latin typeface="Barlow" pitchFamily="34" charset="0"/>
                <a:ea typeface="Barlow" pitchFamily="34" charset="-122"/>
                <a:cs typeface="Barlow" pitchFamily="34" charset="-120"/>
              </a:rPr>
              <a:t>3.75 Average Review Rating</a:t>
            </a:r>
            <a:endParaRPr lang="en-US" sz="1400" dirty="0"/>
          </a:p>
        </p:txBody>
      </p:sp>
      <p:sp>
        <p:nvSpPr>
          <p:cNvPr id="10" name="Shape 7"/>
          <p:cNvSpPr/>
          <p:nvPr/>
        </p:nvSpPr>
        <p:spPr>
          <a:xfrm>
            <a:off x="728424" y="4529018"/>
            <a:ext cx="7687151" cy="2420422"/>
          </a:xfrm>
          <a:prstGeom prst="roundRect">
            <a:avLst>
              <a:gd name="adj" fmla="val 11287"/>
            </a:avLst>
          </a:prstGeom>
          <a:solidFill>
            <a:srgbClr val="0A081B">
              <a:alpha val="75000"/>
            </a:srgbClr>
          </a:solidFill>
          <a:ln w="22860">
            <a:solidFill>
              <a:srgbClr val="29DDDA"/>
            </a:solidFill>
            <a:prstDash val="solid"/>
          </a:ln>
        </p:spPr>
      </p:sp>
      <p:sp>
        <p:nvSpPr>
          <p:cNvPr id="11" name="Text 8"/>
          <p:cNvSpPr/>
          <p:nvPr/>
        </p:nvSpPr>
        <p:spPr>
          <a:xfrm>
            <a:off x="933331" y="4733925"/>
            <a:ext cx="2023586" cy="253008"/>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Filters</a:t>
            </a:r>
            <a:endParaRPr lang="en-US" sz="1550" dirty="0"/>
          </a:p>
        </p:txBody>
      </p:sp>
      <p:sp>
        <p:nvSpPr>
          <p:cNvPr id="12" name="Text 9"/>
          <p:cNvSpPr/>
          <p:nvPr/>
        </p:nvSpPr>
        <p:spPr>
          <a:xfrm>
            <a:off x="933331" y="5096113"/>
            <a:ext cx="7277338" cy="2914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0E4E6"/>
                </a:solidFill>
                <a:latin typeface="Barlow" pitchFamily="34" charset="0"/>
                <a:ea typeface="Barlow" pitchFamily="34" charset="-122"/>
                <a:cs typeface="Barlow" pitchFamily="34" charset="-120"/>
              </a:rPr>
              <a:t>Subscription Status (No, Yes)</a:t>
            </a:r>
            <a:endParaRPr lang="en-US" sz="1400" dirty="0"/>
          </a:p>
        </p:txBody>
      </p:sp>
      <p:sp>
        <p:nvSpPr>
          <p:cNvPr id="13" name="Text 10"/>
          <p:cNvSpPr/>
          <p:nvPr/>
        </p:nvSpPr>
        <p:spPr>
          <a:xfrm>
            <a:off x="933331" y="5451277"/>
            <a:ext cx="7277338" cy="2914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0E4E6"/>
                </a:solidFill>
                <a:latin typeface="Barlow" pitchFamily="34" charset="0"/>
                <a:ea typeface="Barlow" pitchFamily="34" charset="-122"/>
                <a:cs typeface="Barlow" pitchFamily="34" charset="-120"/>
              </a:rPr>
              <a:t>Gender (Female, Male)</a:t>
            </a:r>
            <a:endParaRPr lang="en-US" sz="1400" dirty="0"/>
          </a:p>
        </p:txBody>
      </p:sp>
      <p:sp>
        <p:nvSpPr>
          <p:cNvPr id="14" name="Text 11"/>
          <p:cNvSpPr/>
          <p:nvPr/>
        </p:nvSpPr>
        <p:spPr>
          <a:xfrm>
            <a:off x="933331" y="5806440"/>
            <a:ext cx="7277338" cy="291465"/>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0E4E6"/>
                </a:solidFill>
                <a:latin typeface="Barlow" pitchFamily="34" charset="0"/>
                <a:ea typeface="Barlow" pitchFamily="34" charset="-122"/>
                <a:cs typeface="Barlow" pitchFamily="34" charset="-120"/>
              </a:rPr>
              <a:t>Category (Accessories, Clothing, Footwear, Outerwear)</a:t>
            </a:r>
            <a:endParaRPr lang="en-US" sz="1400" dirty="0"/>
          </a:p>
        </p:txBody>
      </p:sp>
      <p:sp>
        <p:nvSpPr>
          <p:cNvPr id="15" name="Text 12"/>
          <p:cNvSpPr/>
          <p:nvPr/>
        </p:nvSpPr>
        <p:spPr>
          <a:xfrm>
            <a:off x="933331" y="6161603"/>
            <a:ext cx="7277338" cy="58293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E0E4E6"/>
                </a:solidFill>
                <a:latin typeface="Barlow" pitchFamily="34" charset="0"/>
                <a:ea typeface="Barlow" pitchFamily="34" charset="-122"/>
                <a:cs typeface="Barlow" pitchFamily="34" charset="-120"/>
              </a:rPr>
              <a:t>Shipping Type (2-Day Shipping, Express, Free Shipping, Next Day Air, Standard, Store Pickup)</a:t>
            </a:r>
            <a:endParaRPr lang="en-US" sz="1400" dirty="0"/>
          </a:p>
        </p:txBody>
      </p:sp>
      <p:sp>
        <p:nvSpPr>
          <p:cNvPr id="16" name="Text 13"/>
          <p:cNvSpPr/>
          <p:nvPr/>
        </p:nvSpPr>
        <p:spPr>
          <a:xfrm>
            <a:off x="728424" y="7154227"/>
            <a:ext cx="7687151" cy="582930"/>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The dashboard provides a dynamic interface for exploring customer data, allowing for granular analysis and quick identification of trends.</a:t>
            </a:r>
            <a:endParaRPr lang="en-US" sz="1400" dirty="0"/>
          </a:p>
        </p:txBody>
      </p:sp>
      <p:pic>
        <p:nvPicPr>
          <p:cNvPr id="18" name="Picture 17">
            <a:extLst>
              <a:ext uri="{FF2B5EF4-FFF2-40B4-BE49-F238E27FC236}">
                <a16:creationId xmlns:a16="http://schemas.microsoft.com/office/drawing/2014/main" id="{D62484AC-AD26-E563-38D7-2B455BC1FBC3}"/>
              </a:ext>
            </a:extLst>
          </p:cNvPr>
          <p:cNvPicPr>
            <a:picLocks noChangeAspect="1"/>
          </p:cNvPicPr>
          <p:nvPr/>
        </p:nvPicPr>
        <p:blipFill>
          <a:blip r:embed="rId3"/>
          <a:stretch>
            <a:fillRect/>
          </a:stretch>
        </p:blipFill>
        <p:spPr>
          <a:xfrm>
            <a:off x="9066005" y="2511387"/>
            <a:ext cx="5303103" cy="28761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1220</Words>
  <Application>Microsoft Office PowerPoint</Application>
  <PresentationFormat>Custom</PresentationFormat>
  <Paragraphs>178</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Barlow</vt:lpstr>
      <vt:lpstr>Spline Sans Light</vt:lpstr>
      <vt:lpstr>Consolas</vt:lpstr>
      <vt:lpstr>Spline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AKASH SINGH NEGI</cp:lastModifiedBy>
  <cp:revision>2</cp:revision>
  <dcterms:created xsi:type="dcterms:W3CDTF">2025-12-27T06:14:26Z</dcterms:created>
  <dcterms:modified xsi:type="dcterms:W3CDTF">2025-12-27T06:19:04Z</dcterms:modified>
</cp:coreProperties>
</file>